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handoutMasterIdLst>
    <p:handoutMasterId r:id="rId10"/>
  </p:handoutMasterIdLst>
  <p:sldIdLst>
    <p:sldId id="256" r:id="rId2"/>
    <p:sldId id="258" r:id="rId3"/>
    <p:sldId id="264" r:id="rId4"/>
    <p:sldId id="259" r:id="rId5"/>
    <p:sldId id="260" r:id="rId6"/>
    <p:sldId id="261" r:id="rId7"/>
    <p:sldId id="263" r:id="rId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666699"/>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6" autoAdjust="0"/>
    <p:restoredTop sz="94660"/>
  </p:normalViewPr>
  <p:slideViewPr>
    <p:cSldViewPr snapToGrid="0">
      <p:cViewPr varScale="1">
        <p:scale>
          <a:sx n="111" d="100"/>
          <a:sy n="111" d="100"/>
        </p:scale>
        <p:origin x="228" y="96"/>
      </p:cViewPr>
      <p:guideLst>
        <p:guide orient="horz" pos="2160"/>
        <p:guide pos="3840"/>
      </p:guideLst>
    </p:cSldViewPr>
  </p:slideViewPr>
  <p:notesTextViewPr>
    <p:cViewPr>
      <p:scale>
        <a:sx n="1" d="1"/>
        <a:sy n="1" d="1"/>
      </p:scale>
      <p:origin x="0" y="0"/>
    </p:cViewPr>
  </p:notesTextViewPr>
  <p:notesViewPr>
    <p:cSldViewPr snapToGrid="0" showGuides="1">
      <p:cViewPr varScale="1">
        <p:scale>
          <a:sx n="66" d="100"/>
          <a:sy n="66" d="100"/>
        </p:scale>
        <p:origin x="2280"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E73CC514-5BDA-463F-8EF7-E2391181B17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B2F4B6DB-C902-4CAF-9BDE-74F4949D30D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2AF0732-BA91-4D0A-8D70-B456B1776B68}" type="datetimeFigureOut">
              <a:rPr lang="fr-FR" smtClean="0"/>
              <a:t>01/06/2018</a:t>
            </a:fld>
            <a:endParaRPr lang="fr-FR"/>
          </a:p>
        </p:txBody>
      </p:sp>
      <p:sp>
        <p:nvSpPr>
          <p:cNvPr id="4" name="Espace réservé du pied de page 3">
            <a:extLst>
              <a:ext uri="{FF2B5EF4-FFF2-40B4-BE49-F238E27FC236}">
                <a16:creationId xmlns:a16="http://schemas.microsoft.com/office/drawing/2014/main" id="{97302139-167C-448F-9A6F-B87B381FC1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1C0AA38F-ECE3-4233-97AE-18CD082ABE3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962552-7FCF-42A0-835A-72C2C8FF5486}" type="slidenum">
              <a:rPr lang="fr-FR" smtClean="0"/>
              <a:t>‹N°›</a:t>
            </a:fld>
            <a:endParaRPr lang="fr-FR"/>
          </a:p>
        </p:txBody>
      </p:sp>
    </p:spTree>
    <p:extLst>
      <p:ext uri="{BB962C8B-B14F-4D97-AF65-F5344CB8AC3E}">
        <p14:creationId xmlns:p14="http://schemas.microsoft.com/office/powerpoint/2010/main" val="32034763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AE906D-F0A5-430C-84CA-97565F99DF5D}" type="datetimeFigureOut">
              <a:rPr lang="fr-FR" smtClean="0"/>
              <a:t>01/06/2018</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2D09E9-03EF-4DAC-88B1-1E2B17D8CA81}" type="slidenum">
              <a:rPr lang="fr-FR" smtClean="0"/>
              <a:t>‹N°›</a:t>
            </a:fld>
            <a:endParaRPr lang="fr-FR"/>
          </a:p>
        </p:txBody>
      </p:sp>
    </p:spTree>
    <p:extLst>
      <p:ext uri="{BB962C8B-B14F-4D97-AF65-F5344CB8AC3E}">
        <p14:creationId xmlns:p14="http://schemas.microsoft.com/office/powerpoint/2010/main" val="402244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B8C2461-9590-4C8B-8456-E95C0A979C3B}"/>
              </a:ext>
            </a:extLst>
          </p:cNvPr>
          <p:cNvSpPr/>
          <p:nvPr userDrawn="1"/>
        </p:nvSpPr>
        <p:spPr>
          <a:xfrm>
            <a:off x="8381393" y="0"/>
            <a:ext cx="3810607" cy="6858000"/>
          </a:xfrm>
          <a:prstGeom prst="rect">
            <a:avLst/>
          </a:prstGeom>
          <a:solidFill>
            <a:srgbClr val="66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ulim" panose="020B0600000101010101" pitchFamily="34" charset="-127"/>
              <a:ea typeface="Gulim" panose="020B0600000101010101" pitchFamily="34" charset="-127"/>
            </a:endParaRPr>
          </a:p>
          <a:p>
            <a:pPr algn="ctr"/>
            <a:r>
              <a:rPr lang="fr-FR" dirty="0">
                <a:latin typeface="Gulim" panose="020B0600000101010101" pitchFamily="34" charset="-127"/>
                <a:ea typeface="Gulim" panose="020B0600000101010101" pitchFamily="34" charset="-127"/>
              </a:rPr>
              <a:t>PARIS June7-8, 2018</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dirty="0">
                <a:latin typeface="Gulim" panose="020B0600000101010101" pitchFamily="34" charset="-127"/>
                <a:ea typeface="Gulim" panose="020B0600000101010101" pitchFamily="34" charset="-127"/>
              </a:rPr>
              <a:t>The Next Tech Law Revolution</a:t>
            </a:r>
          </a:p>
          <a:p>
            <a:pPr algn="ctr"/>
            <a:endParaRPr lang="fr-FR" dirty="0"/>
          </a:p>
          <a:p>
            <a:pPr algn="ctr"/>
            <a:endParaRPr lang="fr-FR" dirty="0"/>
          </a:p>
          <a:p>
            <a:pPr algn="ctr"/>
            <a:endParaRPr lang="fr-FR" dirty="0"/>
          </a:p>
          <a:p>
            <a:pPr algn="ctr"/>
            <a:endParaRPr lang="fr-FR" dirty="0"/>
          </a:p>
          <a:p>
            <a:pPr algn="ctr"/>
            <a:endParaRPr lang="fr-FR" dirty="0"/>
          </a:p>
          <a:p>
            <a:pPr algn="ctr"/>
            <a:endParaRPr lang="fr-FR" dirty="0"/>
          </a:p>
        </p:txBody>
      </p:sp>
      <p:pic>
        <p:nvPicPr>
          <p:cNvPr id="12" name="Image 11">
            <a:extLst>
              <a:ext uri="{FF2B5EF4-FFF2-40B4-BE49-F238E27FC236}">
                <a16:creationId xmlns:a16="http://schemas.microsoft.com/office/drawing/2014/main" id="{98E6F725-DDD1-416C-8D65-F1889D859CA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8381393" cy="6858000"/>
          </a:xfrm>
          <a:prstGeom prst="rect">
            <a:avLst/>
          </a:prstGeom>
        </p:spPr>
      </p:pic>
      <p:pic>
        <p:nvPicPr>
          <p:cNvPr id="10" name="Image 9">
            <a:extLst>
              <a:ext uri="{FF2B5EF4-FFF2-40B4-BE49-F238E27FC236}">
                <a16:creationId xmlns:a16="http://schemas.microsoft.com/office/drawing/2014/main" id="{DB39F2CB-ECB6-4AF9-B688-1DFA89A55F7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4082" t="15658" r="14809" b="15597"/>
          <a:stretch/>
        </p:blipFill>
        <p:spPr>
          <a:xfrm>
            <a:off x="9337041" y="496957"/>
            <a:ext cx="1767840" cy="1717923"/>
          </a:xfrm>
          <a:prstGeom prst="rect">
            <a:avLst/>
          </a:prstGeom>
        </p:spPr>
      </p:pic>
    </p:spTree>
    <p:extLst>
      <p:ext uri="{BB962C8B-B14F-4D97-AF65-F5344CB8AC3E}">
        <p14:creationId xmlns:p14="http://schemas.microsoft.com/office/powerpoint/2010/main" val="3637371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DD767C-32B7-4D47-A118-C9A787058A15}"/>
              </a:ext>
            </a:extLst>
          </p:cNvPr>
          <p:cNvSpPr>
            <a:spLocks noGrp="1"/>
          </p:cNvSpPr>
          <p:nvPr>
            <p:ph type="title"/>
          </p:nvPr>
        </p:nvSpPr>
        <p:spPr>
          <a:xfrm>
            <a:off x="838200" y="424656"/>
            <a:ext cx="10515600" cy="803275"/>
          </a:xfrm>
          <a:prstGeom prst="rect">
            <a:avLst/>
          </a:prstGeom>
        </p:spPr>
        <p:txBody>
          <a:bodyPr>
            <a:normAutofit/>
          </a:bodyPr>
          <a:lstStyle>
            <a:lvl1pPr>
              <a:defRPr sz="3000" b="1">
                <a:solidFill>
                  <a:srgbClr val="666699"/>
                </a:solidFill>
                <a:latin typeface="Gulim" panose="020B0600000101010101" pitchFamily="34" charset="-127"/>
                <a:ea typeface="Gulim" panose="020B0600000101010101" pitchFamily="34" charset="-127"/>
              </a:defRPr>
            </a:lvl1pPr>
          </a:lstStyle>
          <a:p>
            <a:endParaRPr lang="fr-FR" dirty="0"/>
          </a:p>
        </p:txBody>
      </p:sp>
      <p:sp>
        <p:nvSpPr>
          <p:cNvPr id="4" name="Espace réservé de la date 3">
            <a:extLst>
              <a:ext uri="{FF2B5EF4-FFF2-40B4-BE49-F238E27FC236}">
                <a16:creationId xmlns:a16="http://schemas.microsoft.com/office/drawing/2014/main" id="{86B7A821-7624-4968-A5C4-3F51914C5128}"/>
              </a:ext>
            </a:extLst>
          </p:cNvPr>
          <p:cNvSpPr>
            <a:spLocks noGrp="1"/>
          </p:cNvSpPr>
          <p:nvPr>
            <p:ph type="dt" sz="half" idx="10"/>
          </p:nvPr>
        </p:nvSpPr>
        <p:spPr>
          <a:xfrm>
            <a:off x="1200734" y="6356350"/>
            <a:ext cx="2380665" cy="365125"/>
          </a:xfrm>
          <a:prstGeom prst="rect">
            <a:avLst/>
          </a:prstGeom>
        </p:spPr>
        <p:txBody>
          <a:bodyPr/>
          <a:lstStyle>
            <a:lvl1pPr>
              <a:defRPr sz="1050">
                <a:solidFill>
                  <a:srgbClr val="666699"/>
                </a:solidFill>
              </a:defRPr>
            </a:lvl1pPr>
          </a:lstStyle>
          <a:p>
            <a:r>
              <a:rPr lang="fr-FR"/>
              <a:t>Paris 2018</a:t>
            </a:r>
            <a:endParaRPr lang="fr-FR" dirty="0"/>
          </a:p>
        </p:txBody>
      </p:sp>
      <p:sp>
        <p:nvSpPr>
          <p:cNvPr id="5" name="Espace réservé du pied de page 4">
            <a:extLst>
              <a:ext uri="{FF2B5EF4-FFF2-40B4-BE49-F238E27FC236}">
                <a16:creationId xmlns:a16="http://schemas.microsoft.com/office/drawing/2014/main" id="{64C76224-EBCD-43F7-8602-C1069E32FB06}"/>
              </a:ext>
            </a:extLst>
          </p:cNvPr>
          <p:cNvSpPr>
            <a:spLocks noGrp="1"/>
          </p:cNvSpPr>
          <p:nvPr>
            <p:ph type="ftr" sz="quarter" idx="11"/>
          </p:nvPr>
        </p:nvSpPr>
        <p:spPr>
          <a:xfrm>
            <a:off x="4038600" y="6356350"/>
            <a:ext cx="4114800" cy="365125"/>
          </a:xfrm>
          <a:prstGeom prst="rect">
            <a:avLst/>
          </a:prstGeom>
        </p:spPr>
        <p:txBody>
          <a:bodyPr/>
          <a:lstStyle>
            <a:lvl1pPr algn="ctr">
              <a:defRPr sz="1050">
                <a:solidFill>
                  <a:srgbClr val="666699"/>
                </a:solidFill>
              </a:defRPr>
            </a:lvl1pPr>
          </a:lstStyle>
          <a:p>
            <a:r>
              <a:rPr lang="fr-FR"/>
              <a:t>I The Next Tech Law Revolution I</a:t>
            </a:r>
            <a:endParaRPr lang="fr-FR" dirty="0"/>
          </a:p>
        </p:txBody>
      </p:sp>
      <p:sp>
        <p:nvSpPr>
          <p:cNvPr id="6" name="Espace réservé du numéro de diapositive 5">
            <a:extLst>
              <a:ext uri="{FF2B5EF4-FFF2-40B4-BE49-F238E27FC236}">
                <a16:creationId xmlns:a16="http://schemas.microsoft.com/office/drawing/2014/main" id="{F14D880E-5426-45B1-8058-ACAAC187E9A0}"/>
              </a:ext>
            </a:extLst>
          </p:cNvPr>
          <p:cNvSpPr>
            <a:spLocks noGrp="1"/>
          </p:cNvSpPr>
          <p:nvPr>
            <p:ph type="sldNum" sz="quarter" idx="12"/>
          </p:nvPr>
        </p:nvSpPr>
        <p:spPr>
          <a:xfrm>
            <a:off x="8610600" y="6356350"/>
            <a:ext cx="2743200" cy="365125"/>
          </a:xfrm>
          <a:prstGeom prst="rect">
            <a:avLst/>
          </a:prstGeom>
        </p:spPr>
        <p:txBody>
          <a:bodyPr/>
          <a:lstStyle>
            <a:lvl1pPr algn="r">
              <a:defRPr sz="1050">
                <a:solidFill>
                  <a:srgbClr val="666699"/>
                </a:solidFill>
              </a:defRPr>
            </a:lvl1pPr>
          </a:lstStyle>
          <a:p>
            <a:fld id="{DE8468DB-4243-4B31-BCEA-CCDEAA782BAE}" type="slidenum">
              <a:rPr lang="fr-FR" smtClean="0"/>
              <a:pPr/>
              <a:t>‹N°›</a:t>
            </a:fld>
            <a:endParaRPr lang="fr-FR"/>
          </a:p>
        </p:txBody>
      </p:sp>
      <p:pic>
        <p:nvPicPr>
          <p:cNvPr id="8" name="Image 7">
            <a:extLst>
              <a:ext uri="{FF2B5EF4-FFF2-40B4-BE49-F238E27FC236}">
                <a16:creationId xmlns:a16="http://schemas.microsoft.com/office/drawing/2014/main" id="{D4F80D84-9EF7-4C85-B5D7-835A50BAABD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4226" t="14635" r="13608" b="13057"/>
          <a:stretch/>
        </p:blipFill>
        <p:spPr>
          <a:xfrm>
            <a:off x="838200" y="6356350"/>
            <a:ext cx="362535" cy="365125"/>
          </a:xfrm>
          <a:prstGeom prst="rect">
            <a:avLst/>
          </a:prstGeom>
        </p:spPr>
      </p:pic>
      <p:cxnSp>
        <p:nvCxnSpPr>
          <p:cNvPr id="10" name="Connecteur droit 9">
            <a:extLst>
              <a:ext uri="{FF2B5EF4-FFF2-40B4-BE49-F238E27FC236}">
                <a16:creationId xmlns:a16="http://schemas.microsoft.com/office/drawing/2014/main" id="{A703916A-F768-4D28-91A8-F0135E5EDD5B}"/>
              </a:ext>
            </a:extLst>
          </p:cNvPr>
          <p:cNvCxnSpPr/>
          <p:nvPr userDrawn="1"/>
        </p:nvCxnSpPr>
        <p:spPr>
          <a:xfrm>
            <a:off x="838200" y="1209040"/>
            <a:ext cx="105156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71447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Espace réservé de la date 3">
            <a:extLst>
              <a:ext uri="{FF2B5EF4-FFF2-40B4-BE49-F238E27FC236}">
                <a16:creationId xmlns:a16="http://schemas.microsoft.com/office/drawing/2014/main" id="{EDF0EDDA-9F4A-4589-B45A-AE0B3BC4AE1E}"/>
              </a:ext>
            </a:extLst>
          </p:cNvPr>
          <p:cNvSpPr>
            <a:spLocks noGrp="1"/>
          </p:cNvSpPr>
          <p:nvPr>
            <p:ph type="dt" sz="half" idx="2"/>
          </p:nvPr>
        </p:nvSpPr>
        <p:spPr>
          <a:xfrm>
            <a:off x="1200734" y="6356350"/>
            <a:ext cx="2380665" cy="365125"/>
          </a:xfrm>
          <a:prstGeom prst="rect">
            <a:avLst/>
          </a:prstGeom>
        </p:spPr>
        <p:txBody>
          <a:bodyPr/>
          <a:lstStyle>
            <a:lvl1pPr>
              <a:defRPr>
                <a:solidFill>
                  <a:srgbClr val="666699"/>
                </a:solidFill>
              </a:defRPr>
            </a:lvl1pPr>
          </a:lstStyle>
          <a:p>
            <a:r>
              <a:rPr lang="fr-FR"/>
              <a:t>Paris 2018</a:t>
            </a:r>
            <a:endParaRPr lang="fr-FR" dirty="0"/>
          </a:p>
        </p:txBody>
      </p:sp>
      <p:sp>
        <p:nvSpPr>
          <p:cNvPr id="8" name="Espace réservé du pied de page 4">
            <a:extLst>
              <a:ext uri="{FF2B5EF4-FFF2-40B4-BE49-F238E27FC236}">
                <a16:creationId xmlns:a16="http://schemas.microsoft.com/office/drawing/2014/main" id="{0E5E989F-C848-4F0D-963E-CE702323A47D}"/>
              </a:ext>
            </a:extLst>
          </p:cNvPr>
          <p:cNvSpPr>
            <a:spLocks noGrp="1"/>
          </p:cNvSpPr>
          <p:nvPr>
            <p:ph type="ftr" sz="quarter" idx="3"/>
          </p:nvPr>
        </p:nvSpPr>
        <p:spPr>
          <a:xfrm>
            <a:off x="4038600" y="6356350"/>
            <a:ext cx="4114800" cy="365125"/>
          </a:xfrm>
          <a:prstGeom prst="rect">
            <a:avLst/>
          </a:prstGeom>
        </p:spPr>
        <p:txBody>
          <a:bodyPr/>
          <a:lstStyle>
            <a:lvl1pPr>
              <a:defRPr>
                <a:solidFill>
                  <a:srgbClr val="666699"/>
                </a:solidFill>
              </a:defRPr>
            </a:lvl1pPr>
          </a:lstStyle>
          <a:p>
            <a:r>
              <a:rPr lang="fr-FR" dirty="0"/>
              <a:t>I The Next Tech Law Revolution I</a:t>
            </a:r>
          </a:p>
        </p:txBody>
      </p:sp>
      <p:sp>
        <p:nvSpPr>
          <p:cNvPr id="9" name="Espace réservé du numéro de diapositive 5">
            <a:extLst>
              <a:ext uri="{FF2B5EF4-FFF2-40B4-BE49-F238E27FC236}">
                <a16:creationId xmlns:a16="http://schemas.microsoft.com/office/drawing/2014/main" id="{33EF2618-E41B-41BA-900F-FD34C9917871}"/>
              </a:ext>
            </a:extLst>
          </p:cNvPr>
          <p:cNvSpPr>
            <a:spLocks noGrp="1"/>
          </p:cNvSpPr>
          <p:nvPr>
            <p:ph type="sldNum" sz="quarter" idx="4"/>
          </p:nvPr>
        </p:nvSpPr>
        <p:spPr>
          <a:xfrm>
            <a:off x="8610600" y="6356350"/>
            <a:ext cx="2743200" cy="365125"/>
          </a:xfrm>
          <a:prstGeom prst="rect">
            <a:avLst/>
          </a:prstGeom>
        </p:spPr>
        <p:txBody>
          <a:bodyPr/>
          <a:lstStyle>
            <a:lvl1pPr>
              <a:defRPr>
                <a:solidFill>
                  <a:srgbClr val="666699"/>
                </a:solidFill>
              </a:defRPr>
            </a:lvl1pPr>
          </a:lstStyle>
          <a:p>
            <a:fld id="{DE8468DB-4243-4B31-BCEA-CCDEAA782BAE}" type="slidenum">
              <a:rPr lang="fr-FR" smtClean="0"/>
              <a:pPr/>
              <a:t>‹N°›</a:t>
            </a:fld>
            <a:endParaRPr lang="fr-FR"/>
          </a:p>
        </p:txBody>
      </p:sp>
      <p:pic>
        <p:nvPicPr>
          <p:cNvPr id="10" name="Image 9">
            <a:extLst>
              <a:ext uri="{FF2B5EF4-FFF2-40B4-BE49-F238E27FC236}">
                <a16:creationId xmlns:a16="http://schemas.microsoft.com/office/drawing/2014/main" id="{6D6ECAED-E3E7-482E-ACFD-C7B6303F21CB}"/>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4226" t="14635" r="13608" b="13057"/>
          <a:stretch/>
        </p:blipFill>
        <p:spPr>
          <a:xfrm>
            <a:off x="838200" y="6356350"/>
            <a:ext cx="362535" cy="365125"/>
          </a:xfrm>
          <a:prstGeom prst="rect">
            <a:avLst/>
          </a:prstGeom>
        </p:spPr>
      </p:pic>
    </p:spTree>
    <p:extLst>
      <p:ext uri="{BB962C8B-B14F-4D97-AF65-F5344CB8AC3E}">
        <p14:creationId xmlns:p14="http://schemas.microsoft.com/office/powerpoint/2010/main" val="3372480332"/>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9C2025A9-8786-4E7A-8BB9-4C64F53DBEA8}"/>
              </a:ext>
            </a:extLst>
          </p:cNvPr>
          <p:cNvSpPr>
            <a:spLocks noGrp="1"/>
          </p:cNvSpPr>
          <p:nvPr>
            <p:ph type="subTitle" idx="4294967295"/>
          </p:nvPr>
        </p:nvSpPr>
        <p:spPr>
          <a:xfrm>
            <a:off x="8392160" y="4368799"/>
            <a:ext cx="3799840" cy="1442916"/>
          </a:xfrm>
          <a:prstGeom prst="rect">
            <a:avLst/>
          </a:prstGeom>
          <a:solidFill>
            <a:schemeClr val="bg1"/>
          </a:solidFill>
        </p:spPr>
        <p:txBody>
          <a:bodyPr/>
          <a:lstStyle/>
          <a:p>
            <a:pPr marL="0" indent="0" algn="ctr">
              <a:buNone/>
            </a:pPr>
            <a:r>
              <a:rPr lang="fr-FR" sz="2000" b="1" dirty="0" err="1">
                <a:solidFill>
                  <a:srgbClr val="00B0F0"/>
                </a:solidFill>
                <a:latin typeface="Gulim" panose="020B0600000101010101" pitchFamily="34" charset="-127"/>
                <a:ea typeface="Gulim" panose="020B0600000101010101" pitchFamily="34" charset="-127"/>
                <a:cs typeface="Arial" panose="020B0604020202020204" pitchFamily="34" charset="0"/>
              </a:rPr>
              <a:t>Dr. Brandi-Dohrn, Anselm</a:t>
            </a:r>
            <a:endParaRPr lang="fr-FR" sz="2000" b="1" dirty="0">
              <a:solidFill>
                <a:srgbClr val="00B0F0"/>
              </a:solidFill>
              <a:latin typeface="Gulim" panose="020B0600000101010101" pitchFamily="34" charset="-127"/>
              <a:ea typeface="Gulim" panose="020B0600000101010101" pitchFamily="34" charset="-127"/>
              <a:cs typeface="Arial" panose="020B0604020202020204" pitchFamily="34" charset="0"/>
            </a:endParaRPr>
          </a:p>
          <a:p>
            <a:pPr marL="0" indent="0" algn="ctr">
              <a:buNone/>
            </a:pPr>
            <a:r>
              <a:rPr lang="fr-FR" sz="1600" dirty="0" err="1">
                <a:solidFill>
                  <a:srgbClr val="00B0F0"/>
                </a:solidFill>
              </a:rPr>
              <a:t>M</a:t>
            </a:r>
            <a:r>
              <a:rPr lang="en-US" sz="1600" dirty="0" err="1">
                <a:solidFill>
                  <a:srgbClr val="00B0F0"/>
                </a:solidFill>
              </a:rPr>
              <a:t>aître</a:t>
            </a:r>
            <a:r>
              <a:rPr lang="en-US" sz="1600" dirty="0">
                <a:solidFill>
                  <a:srgbClr val="00B0F0"/>
                </a:solidFill>
              </a:rPr>
              <a:t> </a:t>
            </a:r>
            <a:r>
              <a:rPr lang="en-US" sz="1600" dirty="0" err="1">
                <a:solidFill>
                  <a:srgbClr val="00B0F0"/>
                </a:solidFill>
              </a:rPr>
              <a:t>en</a:t>
            </a:r>
            <a:r>
              <a:rPr lang="en-US" sz="1600" dirty="0">
                <a:solidFill>
                  <a:srgbClr val="00B0F0"/>
                </a:solidFill>
              </a:rPr>
              <a:t> droit / </a:t>
            </a:r>
            <a:r>
              <a:rPr lang="en-US" sz="1600" dirty="0" err="1">
                <a:solidFill>
                  <a:srgbClr val="00B0F0"/>
                </a:solidFill>
              </a:rPr>
              <a:t>Associé</a:t>
            </a:r>
            <a:r>
              <a:rPr lang="en-US" sz="1600" dirty="0">
                <a:solidFill>
                  <a:srgbClr val="00B0F0"/>
                </a:solidFill>
              </a:rPr>
              <a:t> </a:t>
            </a:r>
          </a:p>
          <a:p>
            <a:pPr marL="0" indent="0" algn="ctr">
              <a:buNone/>
            </a:pPr>
            <a:r>
              <a:rPr lang="en-US" sz="1600" dirty="0">
                <a:solidFill>
                  <a:srgbClr val="00B0F0"/>
                </a:solidFill>
              </a:rPr>
              <a:t>Certified Licensing Professional (CLP)</a:t>
            </a:r>
            <a:endParaRPr lang="fr-FR" sz="2000" b="1" dirty="0">
              <a:solidFill>
                <a:srgbClr val="00B0F0"/>
              </a:solidFill>
              <a:latin typeface="Gulim" panose="020B0600000101010101" pitchFamily="34" charset="-127"/>
              <a:ea typeface="Gulim" panose="020B0600000101010101" pitchFamily="34" charset="-127"/>
              <a:cs typeface="Arial" panose="020B0604020202020204" pitchFamily="34" charset="0"/>
            </a:endParaRPr>
          </a:p>
        </p:txBody>
      </p:sp>
      <p:pic>
        <p:nvPicPr>
          <p:cNvPr id="7" name="Bild 6"/>
          <p:cNvPicPr>
            <a:picLocks noChangeAspect="1"/>
          </p:cNvPicPr>
          <p:nvPr/>
        </p:nvPicPr>
        <p:blipFill>
          <a:blip r:embed="rId2"/>
          <a:stretch>
            <a:fillRect/>
          </a:stretch>
        </p:blipFill>
        <p:spPr>
          <a:xfrm>
            <a:off x="8720558" y="5960843"/>
            <a:ext cx="3149170" cy="656077"/>
          </a:xfrm>
          <a:prstGeom prst="rect">
            <a:avLst/>
          </a:prstGeom>
        </p:spPr>
      </p:pic>
    </p:spTree>
    <p:extLst>
      <p:ext uri="{BB962C8B-B14F-4D97-AF65-F5344CB8AC3E}">
        <p14:creationId xmlns:p14="http://schemas.microsoft.com/office/powerpoint/2010/main" val="2023542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36B1D48-3B31-4246-98E3-AEB95AFBB922}"/>
              </a:ext>
            </a:extLst>
          </p:cNvPr>
          <p:cNvSpPr>
            <a:spLocks noGrp="1"/>
          </p:cNvSpPr>
          <p:nvPr>
            <p:ph idx="4294967295"/>
          </p:nvPr>
        </p:nvSpPr>
        <p:spPr>
          <a:xfrm>
            <a:off x="838200" y="1825625"/>
            <a:ext cx="10515600" cy="4351338"/>
          </a:xfrm>
          <a:prstGeom prst="rect">
            <a:avLst/>
          </a:prstGeom>
        </p:spPr>
        <p:txBody>
          <a:bodyPr/>
          <a:lstStyle/>
          <a:p>
            <a:pPr marL="0" indent="0" algn="ctr">
              <a:buNone/>
            </a:pPr>
            <a:endParaRPr lang="fr-FR" b="1" dirty="0">
              <a:solidFill>
                <a:srgbClr val="666699"/>
              </a:solidFill>
              <a:latin typeface="Gulim"/>
              <a:ea typeface="Gulim"/>
            </a:endParaRPr>
          </a:p>
          <a:p>
            <a:pPr marL="0" indent="0" algn="ctr">
              <a:buNone/>
            </a:pPr>
            <a:endParaRPr lang="fr-FR" b="1" dirty="0">
              <a:solidFill>
                <a:srgbClr val="666699"/>
              </a:solidFill>
              <a:latin typeface="Gulim"/>
              <a:ea typeface="Gulim"/>
            </a:endParaRPr>
          </a:p>
          <a:p>
            <a:pPr marL="0" indent="0" algn="ctr">
              <a:buNone/>
            </a:pPr>
            <a:endParaRPr lang="fr-FR" b="1" dirty="0">
              <a:solidFill>
                <a:srgbClr val="666699"/>
              </a:solidFill>
              <a:latin typeface="Gulim"/>
              <a:ea typeface="Gulim"/>
            </a:endParaRPr>
          </a:p>
          <a:p>
            <a:pPr marL="0" indent="0" algn="ctr">
              <a:buNone/>
            </a:pPr>
            <a:r>
              <a:rPr lang="fr-FR" b="1" dirty="0">
                <a:solidFill>
                  <a:srgbClr val="666699"/>
                </a:solidFill>
                <a:latin typeface="Gulim"/>
                <a:ea typeface="Gulim"/>
              </a:rPr>
              <a:t>Où poursuivre un contrefacteur en cas d'atteinte à un droit de PI - une règle simple qui devient complexe</a:t>
            </a:r>
          </a:p>
        </p:txBody>
      </p:sp>
      <p:sp>
        <p:nvSpPr>
          <p:cNvPr id="4" name="Espace réservé de la date 3">
            <a:extLst>
              <a:ext uri="{FF2B5EF4-FFF2-40B4-BE49-F238E27FC236}">
                <a16:creationId xmlns:a16="http://schemas.microsoft.com/office/drawing/2014/main" id="{04205861-FA81-4E5D-9101-3ED3328E8469}"/>
              </a:ext>
            </a:extLst>
          </p:cNvPr>
          <p:cNvSpPr>
            <a:spLocks noGrp="1"/>
          </p:cNvSpPr>
          <p:nvPr>
            <p:ph type="dt" sz="half" idx="10"/>
          </p:nvPr>
        </p:nvSpPr>
        <p:spPr/>
        <p:txBody>
          <a:bodyPr/>
          <a:lstStyle/>
          <a:p>
            <a:r>
              <a:rPr lang="fr-FR"/>
              <a:t>Paris 2018</a:t>
            </a:r>
            <a:endParaRPr lang="fr-FR" dirty="0"/>
          </a:p>
        </p:txBody>
      </p:sp>
      <p:sp>
        <p:nvSpPr>
          <p:cNvPr id="5" name="Espace réservé du pied de page 4">
            <a:extLst>
              <a:ext uri="{FF2B5EF4-FFF2-40B4-BE49-F238E27FC236}">
                <a16:creationId xmlns:a16="http://schemas.microsoft.com/office/drawing/2014/main" id="{9F0F0FF4-F08B-4162-9F70-FB5DB2A672B7}"/>
              </a:ext>
            </a:extLst>
          </p:cNvPr>
          <p:cNvSpPr>
            <a:spLocks noGrp="1"/>
          </p:cNvSpPr>
          <p:nvPr>
            <p:ph type="ftr" sz="quarter" idx="11"/>
          </p:nvPr>
        </p:nvSpPr>
        <p:spPr/>
        <p:txBody>
          <a:bodyPr/>
          <a:lstStyle/>
          <a:p>
            <a:r>
              <a:rPr lang="fr-FR"/>
              <a:t>I The Next Tech Law Revolution I</a:t>
            </a:r>
            <a:endParaRPr lang="fr-FR" dirty="0"/>
          </a:p>
        </p:txBody>
      </p:sp>
      <p:sp>
        <p:nvSpPr>
          <p:cNvPr id="6" name="Espace réservé du numéro de diapositive 5">
            <a:extLst>
              <a:ext uri="{FF2B5EF4-FFF2-40B4-BE49-F238E27FC236}">
                <a16:creationId xmlns:a16="http://schemas.microsoft.com/office/drawing/2014/main" id="{74CDF495-2F3E-4767-B6B9-0C96EB1E75DD}"/>
              </a:ext>
            </a:extLst>
          </p:cNvPr>
          <p:cNvSpPr>
            <a:spLocks noGrp="1"/>
          </p:cNvSpPr>
          <p:nvPr>
            <p:ph type="sldNum" sz="quarter" idx="12"/>
          </p:nvPr>
        </p:nvSpPr>
        <p:spPr/>
        <p:txBody>
          <a:bodyPr/>
          <a:lstStyle/>
          <a:p>
            <a:fld id="{DE8468DB-4243-4B31-BCEA-CCDEAA782BAE}" type="slidenum">
              <a:rPr lang="fr-FR" smtClean="0"/>
              <a:pPr/>
              <a:t>2</a:t>
            </a:fld>
            <a:endParaRPr lang="fr-FR"/>
          </a:p>
        </p:txBody>
      </p:sp>
      <p:sp>
        <p:nvSpPr>
          <p:cNvPr id="8" name="Titre 7">
            <a:extLst>
              <a:ext uri="{FF2B5EF4-FFF2-40B4-BE49-F238E27FC236}">
                <a16:creationId xmlns:a16="http://schemas.microsoft.com/office/drawing/2014/main" id="{1599F9A1-B5E4-4203-9043-B395AA1804E8}"/>
              </a:ext>
            </a:extLst>
          </p:cNvPr>
          <p:cNvSpPr>
            <a:spLocks noGrp="1"/>
          </p:cNvSpPr>
          <p:nvPr>
            <p:ph type="title"/>
          </p:nvPr>
        </p:nvSpPr>
        <p:spPr/>
        <p:txBody>
          <a:bodyPr>
            <a:normAutofit/>
          </a:bodyPr>
          <a:lstStyle/>
          <a:p>
            <a:endParaRPr lang="fr-FR" dirty="0"/>
          </a:p>
        </p:txBody>
      </p:sp>
      <p:pic>
        <p:nvPicPr>
          <p:cNvPr id="9" name="Bild 8" descr="v_boetticher_logo_CMY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94734" y="6299012"/>
            <a:ext cx="1524000" cy="312420"/>
          </a:xfrm>
          <a:prstGeom prst="rect">
            <a:avLst/>
          </a:prstGeom>
          <a:noFill/>
          <a:ln>
            <a:noFill/>
          </a:ln>
        </p:spPr>
      </p:pic>
    </p:spTree>
    <p:extLst>
      <p:ext uri="{BB962C8B-B14F-4D97-AF65-F5344CB8AC3E}">
        <p14:creationId xmlns:p14="http://schemas.microsoft.com/office/powerpoint/2010/main" val="3448196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36B1D48-3B31-4246-98E3-AEB95AFBB922}"/>
              </a:ext>
            </a:extLst>
          </p:cNvPr>
          <p:cNvSpPr>
            <a:spLocks noGrp="1"/>
          </p:cNvSpPr>
          <p:nvPr>
            <p:ph idx="4294967295"/>
          </p:nvPr>
        </p:nvSpPr>
        <p:spPr>
          <a:xfrm>
            <a:off x="838200" y="1825625"/>
            <a:ext cx="10515600" cy="4351338"/>
          </a:xfrm>
          <a:prstGeom prst="rect">
            <a:avLst/>
          </a:prstGeom>
        </p:spPr>
        <p:txBody>
          <a:bodyPr/>
          <a:lstStyle/>
          <a:p>
            <a:r>
              <a:rPr lang="fr-FR" sz="2000" b="1" u="sng" dirty="0">
                <a:latin typeface="Gulim" panose="020B0600000101010101" pitchFamily="34" charset="-127"/>
                <a:ea typeface="Gulim" panose="020B0600000101010101" pitchFamily="34" charset="-127"/>
              </a:rPr>
              <a:t>Etude de cas (BGH «</a:t>
            </a:r>
            <a:r>
              <a:rPr lang="fr-FR" sz="2000" b="1" u="sng" dirty="0" err="1">
                <a:latin typeface="Gulim" panose="020B0600000101010101" pitchFamily="34" charset="-127"/>
                <a:ea typeface="Gulim" panose="020B0600000101010101" pitchFamily="34" charset="-127"/>
              </a:rPr>
              <a:t>Parfummarken</a:t>
            </a:r>
            <a:r>
              <a:rPr lang="fr-FR" sz="2000" b="1" u="sng" dirty="0">
                <a:latin typeface="Gulim" panose="020B0600000101010101" pitchFamily="34" charset="-127"/>
                <a:ea typeface="Gulim" panose="020B0600000101010101" pitchFamily="34" charset="-127"/>
              </a:rPr>
              <a:t>»):</a:t>
            </a:r>
          </a:p>
          <a:p>
            <a:pPr marL="457200" lvl="1" indent="0">
              <a:buNone/>
            </a:pPr>
            <a:r>
              <a:rPr lang="fr-FR" sz="1600" dirty="0">
                <a:latin typeface="Gulim" panose="020B0600000101010101" pitchFamily="34" charset="-127"/>
                <a:ea typeface="Gulim" panose="020B0600000101010101" pitchFamily="34" charset="-127"/>
              </a:rPr>
              <a:t>Le Demandeur est propriétaire de plusieurs marques (marques de l'UE </a:t>
            </a:r>
            <a:r>
              <a:rPr lang="fr-FR" sz="1600" u="sng" dirty="0">
                <a:latin typeface="Gulim" panose="020B0600000101010101" pitchFamily="34" charset="-127"/>
                <a:ea typeface="Gulim" panose="020B0600000101010101" pitchFamily="34" charset="-127"/>
              </a:rPr>
              <a:t>et</a:t>
            </a:r>
            <a:r>
              <a:rPr lang="fr-FR" sz="1600" dirty="0">
                <a:latin typeface="Gulim" panose="020B0600000101010101" pitchFamily="34" charset="-127"/>
                <a:ea typeface="Gulim" panose="020B0600000101010101" pitchFamily="34" charset="-127"/>
              </a:rPr>
              <a:t> enregistrements internationaux) couvrant, entre autres, les parfums. La défenderesse est une société </a:t>
            </a:r>
            <a:r>
              <a:rPr lang="fr-FR" sz="1600" u="sng" dirty="0">
                <a:latin typeface="Gulim" panose="020B0600000101010101" pitchFamily="34" charset="-127"/>
                <a:ea typeface="Gulim" panose="020B0600000101010101" pitchFamily="34" charset="-127"/>
              </a:rPr>
              <a:t>italienne</a:t>
            </a:r>
            <a:r>
              <a:rPr lang="fr-FR" sz="1600" dirty="0">
                <a:latin typeface="Gulim" panose="020B0600000101010101" pitchFamily="34" charset="-127"/>
                <a:ea typeface="Gulim" panose="020B0600000101010101" pitchFamily="34" charset="-127"/>
              </a:rPr>
              <a:t> opérant dans le secteur des parfums. Son site web propose plusieurs parfums qui portent atteinte aux marques du demandeur. </a:t>
            </a:r>
            <a:br>
              <a:rPr lang="fr-FR" sz="1600" dirty="0">
                <a:latin typeface="Gulim" panose="020B0600000101010101" pitchFamily="34" charset="-127"/>
                <a:ea typeface="Gulim" panose="020B0600000101010101" pitchFamily="34" charset="-127"/>
              </a:rPr>
            </a:br>
            <a:endParaRPr lang="fr-FR" sz="1600" dirty="0">
              <a:latin typeface="Gulim" panose="020B0600000101010101" pitchFamily="34" charset="-127"/>
              <a:ea typeface="Gulim" panose="020B0600000101010101" pitchFamily="34" charset="-127"/>
            </a:endParaRPr>
          </a:p>
          <a:p>
            <a:pPr lvl="1"/>
            <a:r>
              <a:rPr lang="fr-FR" sz="1600" dirty="0">
                <a:latin typeface="Gulim" panose="020B0600000101010101" pitchFamily="34" charset="-127"/>
                <a:ea typeface="Gulim" panose="020B0600000101010101" pitchFamily="34" charset="-127"/>
              </a:rPr>
              <a:t>Le site web a un </a:t>
            </a:r>
            <a:r>
              <a:rPr lang="fr-FR" sz="1600" dirty="0" err="1">
                <a:latin typeface="Gulim" panose="020B0600000101010101" pitchFamily="34" charset="-127"/>
                <a:ea typeface="Gulim" panose="020B0600000101010101" pitchFamily="34" charset="-127"/>
              </a:rPr>
              <a:t>ccTLD</a:t>
            </a:r>
            <a:r>
              <a:rPr lang="fr-FR" sz="1600" dirty="0">
                <a:latin typeface="Gulim" panose="020B0600000101010101" pitchFamily="34" charset="-127"/>
                <a:ea typeface="Gulim" panose="020B0600000101010101" pitchFamily="34" charset="-127"/>
              </a:rPr>
              <a:t> Italien</a:t>
            </a:r>
          </a:p>
          <a:p>
            <a:pPr lvl="1"/>
            <a:r>
              <a:rPr lang="fr-FR" sz="1600" dirty="0">
                <a:latin typeface="Gulim" panose="020B0600000101010101" pitchFamily="34" charset="-127"/>
                <a:ea typeface="Gulim" panose="020B0600000101010101" pitchFamily="34" charset="-127"/>
              </a:rPr>
              <a:t>Le site web est (également) en </a:t>
            </a:r>
            <a:r>
              <a:rPr lang="fr-FR" sz="1600" u="sng" dirty="0">
                <a:latin typeface="Gulim" panose="020B0600000101010101" pitchFamily="34" charset="-127"/>
                <a:ea typeface="Gulim" panose="020B0600000101010101" pitchFamily="34" charset="-127"/>
              </a:rPr>
              <a:t>allemand</a:t>
            </a:r>
          </a:p>
          <a:p>
            <a:pPr lvl="1"/>
            <a:r>
              <a:rPr lang="fr-FR" sz="1600" dirty="0">
                <a:latin typeface="Gulim" panose="020B0600000101010101" pitchFamily="34" charset="-127"/>
                <a:ea typeface="Gulim" panose="020B0600000101010101" pitchFamily="34" charset="-127"/>
              </a:rPr>
              <a:t>Le site Web lui-même ne permet pas l'achat en ligne, mais des coordonnées de contact sont fournies</a:t>
            </a:r>
          </a:p>
          <a:p>
            <a:pPr marL="457200" lvl="1" indent="0">
              <a:buNone/>
            </a:pPr>
            <a:endParaRPr lang="fr-FR" sz="1600" dirty="0">
              <a:latin typeface="Gulim" panose="020B0600000101010101" pitchFamily="34" charset="-127"/>
              <a:ea typeface="Gulim" panose="020B0600000101010101" pitchFamily="34" charset="-127"/>
            </a:endParaRPr>
          </a:p>
          <a:p>
            <a:pPr marL="457200" lvl="1" indent="0">
              <a:buNone/>
            </a:pPr>
            <a:r>
              <a:rPr lang="fr-FR" sz="1600" dirty="0">
                <a:latin typeface="Gulim" panose="020B0600000101010101" pitchFamily="34" charset="-127"/>
                <a:ea typeface="Gulim" panose="020B0600000101010101" pitchFamily="34" charset="-127"/>
              </a:rPr>
              <a:t>Un </a:t>
            </a:r>
            <a:r>
              <a:rPr lang="fr-FR" sz="1600" u="sng" dirty="0">
                <a:latin typeface="Gulim" panose="020B0600000101010101" pitchFamily="34" charset="-127"/>
                <a:ea typeface="Gulim" panose="020B0600000101010101" pitchFamily="34" charset="-127"/>
              </a:rPr>
              <a:t>client allemand </a:t>
            </a:r>
            <a:r>
              <a:rPr lang="fr-FR" sz="1600" dirty="0">
                <a:latin typeface="Gulim" panose="020B0600000101010101" pitchFamily="34" charset="-127"/>
                <a:ea typeface="Gulim" panose="020B0600000101010101" pitchFamily="34" charset="-127"/>
              </a:rPr>
              <a:t>commande des parfums par </a:t>
            </a:r>
            <a:r>
              <a:rPr lang="fr-FR" sz="1600" u="sng" dirty="0">
                <a:latin typeface="Gulim" panose="020B0600000101010101" pitchFamily="34" charset="-127"/>
                <a:ea typeface="Gulim" panose="020B0600000101010101" pitchFamily="34" charset="-127"/>
              </a:rPr>
              <a:t>e-mai</a:t>
            </a:r>
            <a:r>
              <a:rPr lang="fr-FR" sz="1600" dirty="0">
                <a:latin typeface="Gulim" panose="020B0600000101010101" pitchFamily="34" charset="-127"/>
                <a:ea typeface="Gulim" panose="020B0600000101010101" pitchFamily="34" charset="-127"/>
              </a:rPr>
              <a:t>l. Les marchandises sont livrées « </a:t>
            </a:r>
            <a:r>
              <a:rPr lang="fr-FR" sz="1600" u="sng" dirty="0">
                <a:latin typeface="Gulim" panose="020B0600000101010101" pitchFamily="34" charset="-127"/>
                <a:ea typeface="Gulim" panose="020B0600000101010101" pitchFamily="34" charset="-127"/>
              </a:rPr>
              <a:t>départ usine</a:t>
            </a:r>
            <a:r>
              <a:rPr lang="fr-FR" sz="1600" dirty="0">
                <a:latin typeface="Gulim" panose="020B0600000101010101" pitchFamily="34" charset="-127"/>
                <a:ea typeface="Gulim" panose="020B0600000101010101" pitchFamily="34" charset="-127"/>
              </a:rPr>
              <a:t> » au client allemand (c'est-à-dire que le client allemand fournit le transporteur pour collecter les marchandises à l'entrepôt italien).</a:t>
            </a:r>
          </a:p>
          <a:p>
            <a:pPr marL="457200" lvl="1" indent="0">
              <a:buNone/>
            </a:pPr>
            <a:endParaRPr lang="fr-FR" sz="1600" b="1" u="sng" dirty="0">
              <a:latin typeface="Gulim" panose="020B0600000101010101" pitchFamily="34" charset="-127"/>
              <a:ea typeface="Gulim" panose="020B0600000101010101" pitchFamily="34" charset="-127"/>
            </a:endParaRPr>
          </a:p>
          <a:p>
            <a:pPr marL="457200" lvl="1" indent="0">
              <a:buNone/>
            </a:pPr>
            <a:r>
              <a:rPr lang="fr-FR" sz="1600" b="1" u="sng" dirty="0">
                <a:latin typeface="Gulim" panose="020B0600000101010101" pitchFamily="34" charset="-127"/>
                <a:ea typeface="Gulim" panose="020B0600000101010101" pitchFamily="34" charset="-127"/>
              </a:rPr>
              <a:t>Où le Demandeur peut-il intenter une action contre le commerçant italien ? </a:t>
            </a:r>
          </a:p>
        </p:txBody>
      </p:sp>
      <p:sp>
        <p:nvSpPr>
          <p:cNvPr id="4" name="Espace réservé de la date 3">
            <a:extLst>
              <a:ext uri="{FF2B5EF4-FFF2-40B4-BE49-F238E27FC236}">
                <a16:creationId xmlns:a16="http://schemas.microsoft.com/office/drawing/2014/main" id="{04205861-FA81-4E5D-9101-3ED3328E8469}"/>
              </a:ext>
            </a:extLst>
          </p:cNvPr>
          <p:cNvSpPr>
            <a:spLocks noGrp="1"/>
          </p:cNvSpPr>
          <p:nvPr>
            <p:ph type="dt" sz="half" idx="10"/>
          </p:nvPr>
        </p:nvSpPr>
        <p:spPr/>
        <p:txBody>
          <a:bodyPr/>
          <a:lstStyle/>
          <a:p>
            <a:r>
              <a:rPr lang="fr-FR"/>
              <a:t>Paris 2018</a:t>
            </a:r>
            <a:endParaRPr lang="fr-FR" dirty="0"/>
          </a:p>
        </p:txBody>
      </p:sp>
      <p:sp>
        <p:nvSpPr>
          <p:cNvPr id="5" name="Espace réservé du pied de page 4">
            <a:extLst>
              <a:ext uri="{FF2B5EF4-FFF2-40B4-BE49-F238E27FC236}">
                <a16:creationId xmlns:a16="http://schemas.microsoft.com/office/drawing/2014/main" id="{9F0F0FF4-F08B-4162-9F70-FB5DB2A672B7}"/>
              </a:ext>
            </a:extLst>
          </p:cNvPr>
          <p:cNvSpPr>
            <a:spLocks noGrp="1"/>
          </p:cNvSpPr>
          <p:nvPr>
            <p:ph type="ftr" sz="quarter" idx="11"/>
          </p:nvPr>
        </p:nvSpPr>
        <p:spPr/>
        <p:txBody>
          <a:bodyPr/>
          <a:lstStyle/>
          <a:p>
            <a:r>
              <a:rPr lang="fr-FR"/>
              <a:t>I The Next Tech Law Revolution I</a:t>
            </a:r>
            <a:endParaRPr lang="fr-FR" dirty="0"/>
          </a:p>
        </p:txBody>
      </p:sp>
      <p:sp>
        <p:nvSpPr>
          <p:cNvPr id="6" name="Espace réservé du numéro de diapositive 5">
            <a:extLst>
              <a:ext uri="{FF2B5EF4-FFF2-40B4-BE49-F238E27FC236}">
                <a16:creationId xmlns:a16="http://schemas.microsoft.com/office/drawing/2014/main" id="{74CDF495-2F3E-4767-B6B9-0C96EB1E75DD}"/>
              </a:ext>
            </a:extLst>
          </p:cNvPr>
          <p:cNvSpPr>
            <a:spLocks noGrp="1"/>
          </p:cNvSpPr>
          <p:nvPr>
            <p:ph type="sldNum" sz="quarter" idx="12"/>
          </p:nvPr>
        </p:nvSpPr>
        <p:spPr/>
        <p:txBody>
          <a:bodyPr/>
          <a:lstStyle/>
          <a:p>
            <a:fld id="{DE8468DB-4243-4B31-BCEA-CCDEAA782BAE}" type="slidenum">
              <a:rPr lang="fr-FR" smtClean="0"/>
              <a:pPr/>
              <a:t>3</a:t>
            </a:fld>
            <a:endParaRPr lang="fr-FR"/>
          </a:p>
        </p:txBody>
      </p:sp>
      <p:sp>
        <p:nvSpPr>
          <p:cNvPr id="8" name="Titre 7">
            <a:extLst>
              <a:ext uri="{FF2B5EF4-FFF2-40B4-BE49-F238E27FC236}">
                <a16:creationId xmlns:a16="http://schemas.microsoft.com/office/drawing/2014/main" id="{1599F9A1-B5E4-4203-9043-B395AA1804E8}"/>
              </a:ext>
            </a:extLst>
          </p:cNvPr>
          <p:cNvSpPr>
            <a:spLocks noGrp="1"/>
          </p:cNvSpPr>
          <p:nvPr>
            <p:ph type="title"/>
          </p:nvPr>
        </p:nvSpPr>
        <p:spPr/>
        <p:txBody>
          <a:bodyPr>
            <a:normAutofit fontScale="90000"/>
          </a:bodyPr>
          <a:lstStyle/>
          <a:p>
            <a:r>
              <a:rPr lang="fr-FR" dirty="0"/>
              <a:t>Où poursuivre un contrefacteur en cas d'atteinte à un droit de PI - une règle simple qui devient complexe</a:t>
            </a:r>
          </a:p>
        </p:txBody>
      </p:sp>
      <p:pic>
        <p:nvPicPr>
          <p:cNvPr id="9" name="Bild 8" descr="v_boetticher_logo_CMY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94734" y="6299012"/>
            <a:ext cx="1524000" cy="312420"/>
          </a:xfrm>
          <a:prstGeom prst="rect">
            <a:avLst/>
          </a:prstGeom>
          <a:noFill/>
          <a:ln>
            <a:noFill/>
          </a:ln>
        </p:spPr>
      </p:pic>
    </p:spTree>
    <p:extLst>
      <p:ext uri="{BB962C8B-B14F-4D97-AF65-F5344CB8AC3E}">
        <p14:creationId xmlns:p14="http://schemas.microsoft.com/office/powerpoint/2010/main" val="309093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36B1D48-3B31-4246-98E3-AEB95AFBB922}"/>
              </a:ext>
            </a:extLst>
          </p:cNvPr>
          <p:cNvSpPr>
            <a:spLocks noGrp="1"/>
          </p:cNvSpPr>
          <p:nvPr>
            <p:ph idx="4294967295"/>
          </p:nvPr>
        </p:nvSpPr>
        <p:spPr>
          <a:xfrm>
            <a:off x="838200" y="1825625"/>
            <a:ext cx="10515600" cy="4351338"/>
          </a:xfrm>
          <a:prstGeom prst="rect">
            <a:avLst/>
          </a:prstGeom>
        </p:spPr>
        <p:txBody>
          <a:bodyPr/>
          <a:lstStyle/>
          <a:p>
            <a:pPr marL="0" indent="0">
              <a:buNone/>
            </a:pPr>
            <a:r>
              <a:rPr lang="fr-FR" sz="2000" b="1" u="sng" dirty="0">
                <a:latin typeface="Gulim" panose="020B0600000101010101" pitchFamily="34" charset="-127"/>
                <a:ea typeface="Gulim" panose="020B0600000101010101" pitchFamily="34" charset="-127"/>
              </a:rPr>
              <a:t>Arrêt CJUE du 30 novembre 1976 – Mines de Potasse d’Alsace :</a:t>
            </a:r>
          </a:p>
          <a:p>
            <a:pPr marL="0" indent="0">
              <a:buNone/>
            </a:pPr>
            <a:endParaRPr lang="fr-FR" sz="2000" dirty="0" err="1">
              <a:latin typeface="Gulim" panose="020B0600000101010101" pitchFamily="34" charset="-127"/>
              <a:ea typeface="Gulim" panose="020B0600000101010101" pitchFamily="34" charset="-127"/>
            </a:endParaRPr>
          </a:p>
          <a:p>
            <a:pPr marL="0" indent="0">
              <a:buNone/>
            </a:pPr>
            <a:r>
              <a:rPr lang="fr-FR" sz="2000" dirty="0">
                <a:latin typeface="Gulim" panose="020B0600000101010101" pitchFamily="34" charset="-127"/>
                <a:ea typeface="Gulim" panose="020B0600000101010101" pitchFamily="34" charset="-127"/>
              </a:rPr>
              <a:t>Pour les poursuites en responsabilité civile délictuelle, le demandeur peut choisir </a:t>
            </a:r>
          </a:p>
          <a:p>
            <a:pPr marL="0" indent="0">
              <a:buNone/>
            </a:pPr>
            <a:r>
              <a:rPr lang="fr-FR" sz="2000" dirty="0">
                <a:latin typeface="Gulim" panose="020B0600000101010101" pitchFamily="34" charset="-127"/>
                <a:ea typeface="Gulim" panose="020B0600000101010101" pitchFamily="34" charset="-127"/>
              </a:rPr>
              <a:t>entre :</a:t>
            </a:r>
          </a:p>
          <a:p>
            <a:r>
              <a:rPr lang="fr-FR" sz="2000" dirty="0">
                <a:latin typeface="Gulim" panose="020B0600000101010101" pitchFamily="34" charset="-127"/>
                <a:ea typeface="Gulim" panose="020B0600000101010101" pitchFamily="34" charset="-127"/>
              </a:rPr>
              <a:t>L'endroit où s'est produit l'événement initial qui a causé le dommage, </a:t>
            </a:r>
            <a:r>
              <a:rPr lang="fr-FR" sz="2000" u="sng" dirty="0">
                <a:latin typeface="Gulim" panose="020B0600000101010101" pitchFamily="34" charset="-127"/>
                <a:ea typeface="Gulim" panose="020B0600000101010101" pitchFamily="34" charset="-127"/>
              </a:rPr>
              <a:t>ou</a:t>
            </a:r>
          </a:p>
          <a:p>
            <a:r>
              <a:rPr lang="fr-FR" sz="2000" dirty="0">
                <a:latin typeface="Gulim" panose="020B0600000101010101" pitchFamily="34" charset="-127"/>
                <a:ea typeface="Gulim" panose="020B0600000101010101" pitchFamily="34" charset="-127"/>
              </a:rPr>
              <a:t>L'endroit où le dommage s'est effectivement produit.</a:t>
            </a:r>
          </a:p>
          <a:p>
            <a:pPr marL="0" indent="0">
              <a:buNone/>
            </a:pPr>
            <a:endParaRPr lang="fr-FR" sz="2000" dirty="0">
              <a:latin typeface="Gulim" panose="020B0600000101010101" pitchFamily="34" charset="-127"/>
              <a:ea typeface="Gulim" panose="020B0600000101010101" pitchFamily="34" charset="-127"/>
            </a:endParaRPr>
          </a:p>
          <a:p>
            <a:pPr marL="0" indent="0">
              <a:buNone/>
            </a:pPr>
            <a:r>
              <a:rPr lang="fr-FR" sz="2000" dirty="0">
                <a:latin typeface="Gulim" panose="020B0600000101010101" pitchFamily="34" charset="-127"/>
                <a:ea typeface="Gulim" panose="020B0600000101010101" pitchFamily="34" charset="-127"/>
              </a:rPr>
              <a:t>Cela signifie que le demandeur aurait le droit de poursuivre en </a:t>
            </a:r>
            <a:r>
              <a:rPr lang="fr-FR" sz="2000" u="sng" dirty="0">
                <a:latin typeface="Gulim" panose="020B0600000101010101" pitchFamily="34" charset="-127"/>
                <a:ea typeface="Gulim" panose="020B0600000101010101" pitchFamily="34" charset="-127"/>
              </a:rPr>
              <a:t>Italie</a:t>
            </a:r>
            <a:r>
              <a:rPr lang="fr-FR" sz="2000" dirty="0">
                <a:latin typeface="Gulim" panose="020B0600000101010101" pitchFamily="34" charset="-127"/>
                <a:ea typeface="Gulim" panose="020B0600000101010101" pitchFamily="34" charset="-127"/>
              </a:rPr>
              <a:t> (où le site web et la vente ont eu lieu) et en </a:t>
            </a:r>
            <a:r>
              <a:rPr lang="fr-FR" sz="2000" u="sng" dirty="0">
                <a:latin typeface="Gulim" panose="020B0600000101010101" pitchFamily="34" charset="-127"/>
                <a:ea typeface="Gulim" panose="020B0600000101010101" pitchFamily="34" charset="-127"/>
              </a:rPr>
              <a:t>Allemagne</a:t>
            </a:r>
            <a:r>
              <a:rPr lang="fr-FR" sz="2000" dirty="0">
                <a:latin typeface="Gulim" panose="020B0600000101010101" pitchFamily="34" charset="-127"/>
                <a:ea typeface="Gulim" panose="020B0600000101010101" pitchFamily="34" charset="-127"/>
              </a:rPr>
              <a:t> (où les marques ont été contrefaites) (voir également l'art. 7 n°2 de la directive Bruxelles I).</a:t>
            </a:r>
          </a:p>
        </p:txBody>
      </p:sp>
      <p:sp>
        <p:nvSpPr>
          <p:cNvPr id="4" name="Espace réservé de la date 3">
            <a:extLst>
              <a:ext uri="{FF2B5EF4-FFF2-40B4-BE49-F238E27FC236}">
                <a16:creationId xmlns:a16="http://schemas.microsoft.com/office/drawing/2014/main" id="{04205861-FA81-4E5D-9101-3ED3328E8469}"/>
              </a:ext>
            </a:extLst>
          </p:cNvPr>
          <p:cNvSpPr>
            <a:spLocks noGrp="1"/>
          </p:cNvSpPr>
          <p:nvPr>
            <p:ph type="dt" sz="half" idx="10"/>
          </p:nvPr>
        </p:nvSpPr>
        <p:spPr/>
        <p:txBody>
          <a:bodyPr/>
          <a:lstStyle/>
          <a:p>
            <a:r>
              <a:rPr lang="fr-FR"/>
              <a:t>Paris 2018</a:t>
            </a:r>
            <a:endParaRPr lang="fr-FR" dirty="0"/>
          </a:p>
        </p:txBody>
      </p:sp>
      <p:sp>
        <p:nvSpPr>
          <p:cNvPr id="5" name="Espace réservé du pied de page 4">
            <a:extLst>
              <a:ext uri="{FF2B5EF4-FFF2-40B4-BE49-F238E27FC236}">
                <a16:creationId xmlns:a16="http://schemas.microsoft.com/office/drawing/2014/main" id="{9F0F0FF4-F08B-4162-9F70-FB5DB2A672B7}"/>
              </a:ext>
            </a:extLst>
          </p:cNvPr>
          <p:cNvSpPr>
            <a:spLocks noGrp="1"/>
          </p:cNvSpPr>
          <p:nvPr>
            <p:ph type="ftr" sz="quarter" idx="11"/>
          </p:nvPr>
        </p:nvSpPr>
        <p:spPr/>
        <p:txBody>
          <a:bodyPr/>
          <a:lstStyle/>
          <a:p>
            <a:r>
              <a:rPr lang="fr-FR"/>
              <a:t>I The Next Tech Law Revolution I</a:t>
            </a:r>
            <a:endParaRPr lang="fr-FR" dirty="0"/>
          </a:p>
        </p:txBody>
      </p:sp>
      <p:sp>
        <p:nvSpPr>
          <p:cNvPr id="6" name="Espace réservé du numéro de diapositive 5">
            <a:extLst>
              <a:ext uri="{FF2B5EF4-FFF2-40B4-BE49-F238E27FC236}">
                <a16:creationId xmlns:a16="http://schemas.microsoft.com/office/drawing/2014/main" id="{74CDF495-2F3E-4767-B6B9-0C96EB1E75DD}"/>
              </a:ext>
            </a:extLst>
          </p:cNvPr>
          <p:cNvSpPr>
            <a:spLocks noGrp="1"/>
          </p:cNvSpPr>
          <p:nvPr>
            <p:ph type="sldNum" sz="quarter" idx="12"/>
          </p:nvPr>
        </p:nvSpPr>
        <p:spPr/>
        <p:txBody>
          <a:bodyPr/>
          <a:lstStyle/>
          <a:p>
            <a:fld id="{DE8468DB-4243-4B31-BCEA-CCDEAA782BAE}" type="slidenum">
              <a:rPr lang="fr-FR" smtClean="0"/>
              <a:pPr/>
              <a:t>4</a:t>
            </a:fld>
            <a:endParaRPr lang="fr-FR"/>
          </a:p>
        </p:txBody>
      </p:sp>
      <p:sp>
        <p:nvSpPr>
          <p:cNvPr id="8" name="Titre 7">
            <a:extLst>
              <a:ext uri="{FF2B5EF4-FFF2-40B4-BE49-F238E27FC236}">
                <a16:creationId xmlns:a16="http://schemas.microsoft.com/office/drawing/2014/main" id="{1599F9A1-B5E4-4203-9043-B395AA1804E8}"/>
              </a:ext>
            </a:extLst>
          </p:cNvPr>
          <p:cNvSpPr>
            <a:spLocks noGrp="1"/>
          </p:cNvSpPr>
          <p:nvPr>
            <p:ph type="title"/>
          </p:nvPr>
        </p:nvSpPr>
        <p:spPr/>
        <p:txBody>
          <a:bodyPr>
            <a:normAutofit fontScale="90000"/>
          </a:bodyPr>
          <a:lstStyle/>
          <a:p>
            <a:r>
              <a:rPr lang="fr-FR" dirty="0"/>
              <a:t>Où poursuivre un contrefacteur en cas d'atteinte à un droit de PI - une règle simple qui devient complexe</a:t>
            </a:r>
          </a:p>
        </p:txBody>
      </p:sp>
      <p:pic>
        <p:nvPicPr>
          <p:cNvPr id="9" name="Bild 8" descr="v_boetticher_logo_CMY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94734" y="6299012"/>
            <a:ext cx="1524000" cy="312420"/>
          </a:xfrm>
          <a:prstGeom prst="rect">
            <a:avLst/>
          </a:prstGeom>
          <a:noFill/>
          <a:ln>
            <a:noFill/>
          </a:ln>
        </p:spPr>
      </p:pic>
    </p:spTree>
    <p:extLst>
      <p:ext uri="{BB962C8B-B14F-4D97-AF65-F5344CB8AC3E}">
        <p14:creationId xmlns:p14="http://schemas.microsoft.com/office/powerpoint/2010/main" val="2607273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36B1D48-3B31-4246-98E3-AEB95AFBB922}"/>
              </a:ext>
            </a:extLst>
          </p:cNvPr>
          <p:cNvSpPr>
            <a:spLocks noGrp="1"/>
          </p:cNvSpPr>
          <p:nvPr>
            <p:ph idx="4294967295"/>
          </p:nvPr>
        </p:nvSpPr>
        <p:spPr>
          <a:xfrm>
            <a:off x="838200" y="1825625"/>
            <a:ext cx="10515600" cy="4351338"/>
          </a:xfrm>
          <a:prstGeom prst="rect">
            <a:avLst/>
          </a:prstGeom>
        </p:spPr>
        <p:txBody>
          <a:bodyPr/>
          <a:lstStyle/>
          <a:p>
            <a:r>
              <a:rPr lang="fr-FR" sz="2000" b="1" u="sng" dirty="0">
                <a:latin typeface="Gulim" panose="020B0600000101010101" pitchFamily="34" charset="-127"/>
                <a:ea typeface="Gulim" panose="020B0600000101010101" pitchFamily="34" charset="-127"/>
              </a:rPr>
              <a:t>Violation de brevet : </a:t>
            </a:r>
            <a:r>
              <a:rPr lang="fr-FR" sz="2000" b="1" dirty="0">
                <a:latin typeface="Gulim" panose="020B0600000101010101" pitchFamily="34" charset="-127"/>
                <a:ea typeface="Gulim" panose="020B0600000101010101" pitchFamily="34" charset="-127"/>
              </a:rPr>
              <a:t>- comme ci-dessus </a:t>
            </a:r>
            <a:r>
              <a:rPr lang="fr-FR" sz="2000" dirty="0">
                <a:latin typeface="Gulim" panose="020B0600000101010101" pitchFamily="34" charset="-127"/>
                <a:ea typeface="Gulim" panose="020B0600000101010101" pitchFamily="34" charset="-127"/>
              </a:rPr>
              <a:t>- (Cour </a:t>
            </a:r>
            <a:r>
              <a:rPr lang="fr-FR" sz="2000" dirty="0" err="1">
                <a:latin typeface="Gulim" panose="020B0600000101010101" pitchFamily="34" charset="-127"/>
                <a:ea typeface="Gulim" panose="020B0600000101010101" pitchFamily="34" charset="-127"/>
              </a:rPr>
              <a:t>Supr</a:t>
            </a:r>
            <a:r>
              <a:rPr lang="fr-FR" sz="2000" dirty="0">
                <a:latin typeface="Gulim" panose="020B0600000101010101" pitchFamily="34" charset="-127"/>
                <a:ea typeface="Gulim" panose="020B0600000101010101" pitchFamily="34" charset="-127"/>
              </a:rPr>
              <a:t>. All. du 16/05/2017 - X ZR 120/15)</a:t>
            </a:r>
          </a:p>
          <a:p>
            <a:r>
              <a:rPr lang="fr-FR" sz="2000" b="1" u="sng" dirty="0">
                <a:latin typeface="Gulim" panose="020B0600000101010101" pitchFamily="34" charset="-127"/>
                <a:ea typeface="Gulim" panose="020B0600000101010101" pitchFamily="34" charset="-127"/>
              </a:rPr>
              <a:t>Violation du droit d'auteur : </a:t>
            </a:r>
            <a:r>
              <a:rPr lang="fr-FR" sz="2000" b="1" dirty="0">
                <a:latin typeface="Gulim" panose="020B0600000101010101" pitchFamily="34" charset="-127"/>
                <a:ea typeface="Gulim" panose="020B0600000101010101" pitchFamily="34" charset="-127"/>
              </a:rPr>
              <a:t>- comme ci-dessus</a:t>
            </a:r>
            <a:r>
              <a:rPr lang="fr-FR" sz="2000" dirty="0">
                <a:latin typeface="Gulim" panose="020B0600000101010101" pitchFamily="34" charset="-127"/>
                <a:ea typeface="Gulim" panose="020B0600000101010101" pitchFamily="34" charset="-127"/>
              </a:rPr>
              <a:t> - (CJUE du 22/01/2015 - C-441/13)</a:t>
            </a:r>
          </a:p>
          <a:p>
            <a:r>
              <a:rPr lang="fr-FR" sz="2000" b="1" u="sng" dirty="0">
                <a:latin typeface="Gulim" panose="020B0600000101010101" pitchFamily="34" charset="-127"/>
                <a:ea typeface="Gulim" panose="020B0600000101010101" pitchFamily="34" charset="-127"/>
              </a:rPr>
              <a:t>Violation de marque de l'UE :</a:t>
            </a:r>
            <a:r>
              <a:rPr lang="fr-FR" sz="2000" b="1" dirty="0">
                <a:latin typeface="Gulim" panose="020B0600000101010101" pitchFamily="34" charset="-127"/>
                <a:ea typeface="Gulim" panose="020B0600000101010101" pitchFamily="34" charset="-127"/>
              </a:rPr>
              <a:t> - </a:t>
            </a:r>
            <a:r>
              <a:rPr lang="fr-FR" sz="2000" b="1" dirty="0">
                <a:solidFill>
                  <a:srgbClr val="FF0000"/>
                </a:solidFill>
                <a:latin typeface="Gulim" panose="020B0600000101010101" pitchFamily="34" charset="-127"/>
                <a:ea typeface="Gulim" panose="020B0600000101010101" pitchFamily="34" charset="-127"/>
              </a:rPr>
              <a:t>évaluation globale du comportement du défendeur afin de déterminer le lieu où l'acte initial de contrefaçon a eu lieu -</a:t>
            </a:r>
            <a:r>
              <a:rPr lang="fr-FR" sz="2000" b="1" dirty="0">
                <a:latin typeface="Gulim" panose="020B0600000101010101" pitchFamily="34" charset="-127"/>
                <a:ea typeface="Gulim" panose="020B0600000101010101" pitchFamily="34" charset="-127"/>
              </a:rPr>
              <a:t> </a:t>
            </a:r>
            <a:r>
              <a:rPr lang="fr-FR" sz="2000" dirty="0">
                <a:latin typeface="Gulim" panose="020B0600000101010101" pitchFamily="34" charset="-127"/>
                <a:ea typeface="Gulim" panose="020B0600000101010101" pitchFamily="34" charset="-127"/>
              </a:rPr>
              <a:t>(Cour </a:t>
            </a:r>
            <a:r>
              <a:rPr lang="fr-FR" sz="2000" dirty="0" err="1">
                <a:latin typeface="Gulim" panose="020B0600000101010101" pitchFamily="34" charset="-127"/>
                <a:ea typeface="Gulim" panose="020B0600000101010101" pitchFamily="34" charset="-127"/>
              </a:rPr>
              <a:t>Supr</a:t>
            </a:r>
            <a:r>
              <a:rPr lang="fr-FR" sz="2000" dirty="0">
                <a:latin typeface="Gulim" panose="020B0600000101010101" pitchFamily="34" charset="-127"/>
                <a:ea typeface="Gulim" panose="020B0600000101010101" pitchFamily="34" charset="-127"/>
              </a:rPr>
              <a:t>. All. Du 09/11/2017 - I ZR 164/16) - Art. 125 (5) règlement sur la marque de l’UE se réfère uniquement au « </a:t>
            </a:r>
            <a:r>
              <a:rPr lang="fr-FR" sz="2000" i="1" dirty="0">
                <a:latin typeface="Gulim" panose="020B0600000101010101" pitchFamily="34" charset="-127"/>
                <a:ea typeface="Gulim" panose="020B0600000101010101" pitchFamily="34" charset="-127"/>
              </a:rPr>
              <a:t>fait de contrefaçon</a:t>
            </a:r>
            <a:r>
              <a:rPr lang="fr-FR" sz="2000" dirty="0">
                <a:latin typeface="Gulim" panose="020B0600000101010101" pitchFamily="34" charset="-127"/>
                <a:ea typeface="Gulim" panose="020B0600000101010101" pitchFamily="34" charset="-127"/>
              </a:rPr>
              <a:t>".  </a:t>
            </a:r>
          </a:p>
          <a:p>
            <a:r>
              <a:rPr lang="fr-FR" sz="2000" b="1" u="sng" dirty="0">
                <a:latin typeface="Gulim" panose="020B0600000101010101" pitchFamily="34" charset="-127"/>
                <a:ea typeface="Gulim" panose="020B0600000101010101" pitchFamily="34" charset="-127"/>
              </a:rPr>
              <a:t>Marques nationales / internationales :</a:t>
            </a:r>
            <a:r>
              <a:rPr lang="fr-FR" sz="2000" b="1" dirty="0">
                <a:latin typeface="Gulim" panose="020B0600000101010101" pitchFamily="34" charset="-127"/>
                <a:ea typeface="Gulim" panose="020B0600000101010101" pitchFamily="34" charset="-127"/>
              </a:rPr>
              <a:t> - comme ci-dessus</a:t>
            </a:r>
          </a:p>
          <a:p>
            <a:r>
              <a:rPr lang="fr-FR" sz="2000" b="1" u="sng" dirty="0">
                <a:latin typeface="Gulim" panose="020B0600000101010101" pitchFamily="34" charset="-127"/>
                <a:ea typeface="Gulim" panose="020B0600000101010101" pitchFamily="34" charset="-127"/>
              </a:rPr>
              <a:t>Atteinte aux dessins et modèles </a:t>
            </a:r>
            <a:r>
              <a:rPr lang="fr-FR" sz="2000" b="1" dirty="0">
                <a:latin typeface="Gulim" panose="020B0600000101010101" pitchFamily="34" charset="-127"/>
                <a:ea typeface="Gulim" panose="020B0600000101010101" pitchFamily="34" charset="-127"/>
              </a:rPr>
              <a:t>: - </a:t>
            </a:r>
            <a:r>
              <a:rPr lang="fr-FR" sz="2000" b="1" dirty="0">
                <a:solidFill>
                  <a:srgbClr val="FF0000"/>
                </a:solidFill>
                <a:latin typeface="Gulim" panose="020B0600000101010101" pitchFamily="34" charset="-127"/>
                <a:ea typeface="Gulim" panose="020B0600000101010101" pitchFamily="34" charset="-127"/>
              </a:rPr>
              <a:t>identique aux marques de l'UE</a:t>
            </a:r>
            <a:r>
              <a:rPr lang="fr-FR" sz="2000" b="1" dirty="0">
                <a:latin typeface="Gulim" panose="020B0600000101010101" pitchFamily="34" charset="-127"/>
                <a:ea typeface="Gulim" panose="020B0600000101010101" pitchFamily="34" charset="-127"/>
              </a:rPr>
              <a:t> </a:t>
            </a:r>
            <a:r>
              <a:rPr lang="fr-FR" sz="2000" dirty="0">
                <a:latin typeface="Gulim" panose="020B0600000101010101" pitchFamily="34" charset="-127"/>
                <a:ea typeface="Gulim" panose="020B0600000101010101" pitchFamily="34" charset="-127"/>
              </a:rPr>
              <a:t>- (CJUE du 27/09/2017 - C-24/16 </a:t>
            </a:r>
            <a:r>
              <a:rPr lang="mr-IN" sz="2000" dirty="0">
                <a:latin typeface="Gulim" panose="020B0600000101010101" pitchFamily="34" charset="-127"/>
                <a:ea typeface="Gulim" panose="020B0600000101010101" pitchFamily="34" charset="-127"/>
              </a:rPr>
              <a:t>–</a:t>
            </a:r>
            <a:r>
              <a:rPr lang="fr-FR" sz="2000" dirty="0">
                <a:latin typeface="Gulim" panose="020B0600000101010101" pitchFamily="34" charset="-127"/>
                <a:ea typeface="Gulim" panose="020B0600000101010101" pitchFamily="34" charset="-127"/>
              </a:rPr>
              <a:t> «Nintendo/BigBen»)</a:t>
            </a:r>
          </a:p>
          <a:p>
            <a:r>
              <a:rPr lang="fr-FR" sz="2000" b="1" u="sng" dirty="0">
                <a:latin typeface="Gulim" panose="020B0600000101010101" pitchFamily="34" charset="-127"/>
                <a:ea typeface="Gulim" panose="020B0600000101010101" pitchFamily="34" charset="-127"/>
              </a:rPr>
              <a:t>Droit à la vie privée (par ex. sur internet) : </a:t>
            </a:r>
            <a:r>
              <a:rPr lang="fr-FR" sz="2000" b="1" dirty="0">
                <a:latin typeface="Gulim" panose="020B0600000101010101" pitchFamily="34" charset="-127"/>
                <a:ea typeface="Gulim" panose="020B0600000101010101" pitchFamily="34" charset="-127"/>
              </a:rPr>
              <a:t>- comme ci-dessus </a:t>
            </a:r>
            <a:r>
              <a:rPr lang="fr-FR" sz="2000" dirty="0">
                <a:latin typeface="Gulim" panose="020B0600000101010101" pitchFamily="34" charset="-127"/>
                <a:ea typeface="Gulim" panose="020B0600000101010101" pitchFamily="34" charset="-127"/>
              </a:rPr>
              <a:t>- (CJUE du 17/10/2017 - C-194/16 - "</a:t>
            </a:r>
            <a:r>
              <a:rPr lang="fr-FR" sz="2000" dirty="0" err="1">
                <a:latin typeface="Gulim" panose="020B0600000101010101" pitchFamily="34" charset="-127"/>
                <a:ea typeface="Gulim" panose="020B0600000101010101" pitchFamily="34" charset="-127"/>
              </a:rPr>
              <a:t>Bolagsupplysningen</a:t>
            </a:r>
            <a:r>
              <a:rPr lang="fr-FR" sz="2000" dirty="0">
                <a:latin typeface="Gulim" panose="020B0600000101010101" pitchFamily="34" charset="-127"/>
                <a:ea typeface="Gulim" panose="020B0600000101010101" pitchFamily="34" charset="-127"/>
              </a:rPr>
              <a:t>")</a:t>
            </a:r>
          </a:p>
        </p:txBody>
      </p:sp>
      <p:sp>
        <p:nvSpPr>
          <p:cNvPr id="4" name="Espace réservé de la date 3">
            <a:extLst>
              <a:ext uri="{FF2B5EF4-FFF2-40B4-BE49-F238E27FC236}">
                <a16:creationId xmlns:a16="http://schemas.microsoft.com/office/drawing/2014/main" id="{04205861-FA81-4E5D-9101-3ED3328E8469}"/>
              </a:ext>
            </a:extLst>
          </p:cNvPr>
          <p:cNvSpPr>
            <a:spLocks noGrp="1"/>
          </p:cNvSpPr>
          <p:nvPr>
            <p:ph type="dt" sz="half" idx="10"/>
          </p:nvPr>
        </p:nvSpPr>
        <p:spPr/>
        <p:txBody>
          <a:bodyPr/>
          <a:lstStyle/>
          <a:p>
            <a:r>
              <a:rPr lang="fr-FR"/>
              <a:t>Paris 2018</a:t>
            </a:r>
            <a:endParaRPr lang="fr-FR" dirty="0"/>
          </a:p>
        </p:txBody>
      </p:sp>
      <p:sp>
        <p:nvSpPr>
          <p:cNvPr id="5" name="Espace réservé du pied de page 4">
            <a:extLst>
              <a:ext uri="{FF2B5EF4-FFF2-40B4-BE49-F238E27FC236}">
                <a16:creationId xmlns:a16="http://schemas.microsoft.com/office/drawing/2014/main" id="{9F0F0FF4-F08B-4162-9F70-FB5DB2A672B7}"/>
              </a:ext>
            </a:extLst>
          </p:cNvPr>
          <p:cNvSpPr>
            <a:spLocks noGrp="1"/>
          </p:cNvSpPr>
          <p:nvPr>
            <p:ph type="ftr" sz="quarter" idx="11"/>
          </p:nvPr>
        </p:nvSpPr>
        <p:spPr/>
        <p:txBody>
          <a:bodyPr/>
          <a:lstStyle/>
          <a:p>
            <a:r>
              <a:rPr lang="fr-FR"/>
              <a:t>I The Next Tech Law Revolution I</a:t>
            </a:r>
            <a:endParaRPr lang="fr-FR" dirty="0"/>
          </a:p>
        </p:txBody>
      </p:sp>
      <p:sp>
        <p:nvSpPr>
          <p:cNvPr id="6" name="Espace réservé du numéro de diapositive 5">
            <a:extLst>
              <a:ext uri="{FF2B5EF4-FFF2-40B4-BE49-F238E27FC236}">
                <a16:creationId xmlns:a16="http://schemas.microsoft.com/office/drawing/2014/main" id="{74CDF495-2F3E-4767-B6B9-0C96EB1E75DD}"/>
              </a:ext>
            </a:extLst>
          </p:cNvPr>
          <p:cNvSpPr>
            <a:spLocks noGrp="1"/>
          </p:cNvSpPr>
          <p:nvPr>
            <p:ph type="sldNum" sz="quarter" idx="12"/>
          </p:nvPr>
        </p:nvSpPr>
        <p:spPr/>
        <p:txBody>
          <a:bodyPr/>
          <a:lstStyle/>
          <a:p>
            <a:fld id="{DE8468DB-4243-4B31-BCEA-CCDEAA782BAE}" type="slidenum">
              <a:rPr lang="fr-FR" smtClean="0"/>
              <a:pPr/>
              <a:t>5</a:t>
            </a:fld>
            <a:endParaRPr lang="fr-FR"/>
          </a:p>
        </p:txBody>
      </p:sp>
      <p:sp>
        <p:nvSpPr>
          <p:cNvPr id="8" name="Titre 7">
            <a:extLst>
              <a:ext uri="{FF2B5EF4-FFF2-40B4-BE49-F238E27FC236}">
                <a16:creationId xmlns:a16="http://schemas.microsoft.com/office/drawing/2014/main" id="{1599F9A1-B5E4-4203-9043-B395AA1804E8}"/>
              </a:ext>
            </a:extLst>
          </p:cNvPr>
          <p:cNvSpPr>
            <a:spLocks noGrp="1"/>
          </p:cNvSpPr>
          <p:nvPr>
            <p:ph type="title"/>
          </p:nvPr>
        </p:nvSpPr>
        <p:spPr/>
        <p:txBody>
          <a:bodyPr>
            <a:normAutofit fontScale="90000"/>
          </a:bodyPr>
          <a:lstStyle/>
          <a:p>
            <a:r>
              <a:rPr lang="fr-FR" dirty="0"/>
              <a:t>Où poursuivre un contrefacteur en cas d'atteinte à un droit de PI - une règle simple qui devient complexe</a:t>
            </a:r>
          </a:p>
        </p:txBody>
      </p:sp>
      <p:pic>
        <p:nvPicPr>
          <p:cNvPr id="9" name="Bild 8" descr="v_boetticher_logo_CMY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94734" y="6299012"/>
            <a:ext cx="1524000" cy="312420"/>
          </a:xfrm>
          <a:prstGeom prst="rect">
            <a:avLst/>
          </a:prstGeom>
          <a:noFill/>
          <a:ln>
            <a:noFill/>
          </a:ln>
        </p:spPr>
      </p:pic>
    </p:spTree>
    <p:extLst>
      <p:ext uri="{BB962C8B-B14F-4D97-AF65-F5344CB8AC3E}">
        <p14:creationId xmlns:p14="http://schemas.microsoft.com/office/powerpoint/2010/main" val="1855170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36B1D48-3B31-4246-98E3-AEB95AFBB922}"/>
              </a:ext>
            </a:extLst>
          </p:cNvPr>
          <p:cNvSpPr>
            <a:spLocks noGrp="1"/>
          </p:cNvSpPr>
          <p:nvPr>
            <p:ph idx="4294967295"/>
          </p:nvPr>
        </p:nvSpPr>
        <p:spPr>
          <a:xfrm>
            <a:off x="838200" y="1825625"/>
            <a:ext cx="10515600" cy="4351338"/>
          </a:xfrm>
          <a:prstGeom prst="rect">
            <a:avLst/>
          </a:prstGeom>
        </p:spPr>
        <p:txBody>
          <a:bodyPr/>
          <a:lstStyle/>
          <a:p>
            <a:pPr marL="0" indent="0" algn="just">
              <a:buNone/>
            </a:pPr>
            <a:r>
              <a:rPr lang="fr-FR" sz="2000" b="1" u="sng" dirty="0">
                <a:latin typeface="Gulim" panose="020B0600000101010101" pitchFamily="34" charset="-127"/>
                <a:ea typeface="Gulim" panose="020B0600000101010101" pitchFamily="34" charset="-127"/>
              </a:rPr>
              <a:t>Conséquences pratiques </a:t>
            </a:r>
            <a:r>
              <a:rPr lang="fr-FR" sz="2000" b="1" dirty="0">
                <a:latin typeface="Gulim" panose="020B0600000101010101" pitchFamily="34" charset="-127"/>
                <a:ea typeface="Gulim" panose="020B0600000101010101" pitchFamily="34" charset="-127"/>
              </a:rPr>
              <a:t>:</a:t>
            </a:r>
          </a:p>
          <a:p>
            <a:pPr marL="0" indent="0" algn="just">
              <a:buNone/>
            </a:pPr>
            <a:endParaRPr lang="fr-FR" sz="2000" b="1" dirty="0">
              <a:latin typeface="Gulim" panose="020B0600000101010101" pitchFamily="34" charset="-127"/>
              <a:ea typeface="Gulim" panose="020B0600000101010101" pitchFamily="34" charset="-127"/>
            </a:endParaRPr>
          </a:p>
          <a:p>
            <a:pPr algn="just"/>
            <a:r>
              <a:rPr lang="fr-FR" sz="2000" b="1" dirty="0">
                <a:latin typeface="Gulim" panose="020B0600000101010101" pitchFamily="34" charset="-127"/>
                <a:ea typeface="Gulim" panose="020B0600000101010101" pitchFamily="34" charset="-127"/>
              </a:rPr>
              <a:t>Aujourd'hui, les litiges dans le secteur IT se concentrent souvent sur les marques (par exemple, les contentieux de Microsoft) ou la contrefaçon de dessins et modèles (Apple c. Samsung c. Motorola), plutôt que sur les droits d'auteur. Cette approche devra à l'avenir être évaluée avec soin, car elle pourrait entraîner la disparition d’un forum plus approprié</a:t>
            </a:r>
          </a:p>
          <a:p>
            <a:pPr algn="just"/>
            <a:r>
              <a:rPr lang="fr-FR" sz="2000" b="1" dirty="0">
                <a:latin typeface="Gulim" panose="020B0600000101010101" pitchFamily="34" charset="-127"/>
                <a:ea typeface="Gulim" panose="020B0600000101010101" pitchFamily="34" charset="-127"/>
              </a:rPr>
              <a:t>Les sites web en langue locale et les e-mails envoyés à l'acheteur (local) ne constituent pas un critère de loi applicable en matière de contrefaçon de marque UE</a:t>
            </a:r>
          </a:p>
          <a:p>
            <a:pPr algn="just"/>
            <a:r>
              <a:rPr lang="fr-FR" sz="2000" b="1" dirty="0">
                <a:latin typeface="Gulim" panose="020B0600000101010101" pitchFamily="34" charset="-127"/>
                <a:ea typeface="Gulim" panose="020B0600000101010101" pitchFamily="34" charset="-127"/>
              </a:rPr>
              <a:t>Malheureusement, de nombreuses entreprises ont laissé leurs marques nationales devenir caduques en raison de </a:t>
            </a:r>
            <a:r>
              <a:rPr lang="fr-FR" sz="2000" b="1">
                <a:latin typeface="Gulim" panose="020B0600000101010101" pitchFamily="34" charset="-127"/>
                <a:ea typeface="Gulim" panose="020B0600000101010101" pitchFamily="34" charset="-127"/>
              </a:rPr>
              <a:t>marques UE </a:t>
            </a:r>
            <a:r>
              <a:rPr lang="fr-FR" sz="2000" b="1" dirty="0">
                <a:latin typeface="Gulim" panose="020B0600000101010101" pitchFamily="34" charset="-127"/>
                <a:ea typeface="Gulim" panose="020B0600000101010101" pitchFamily="34" charset="-127"/>
              </a:rPr>
              <a:t>parallèles...</a:t>
            </a:r>
          </a:p>
          <a:p>
            <a:pPr marL="0" indent="0">
              <a:buNone/>
            </a:pPr>
            <a:endParaRPr lang="fr-FR" sz="2000" b="1" dirty="0">
              <a:latin typeface="Gulim" panose="020B0600000101010101" pitchFamily="34" charset="-127"/>
              <a:ea typeface="Gulim" panose="020B0600000101010101" pitchFamily="34" charset="-127"/>
            </a:endParaRPr>
          </a:p>
        </p:txBody>
      </p:sp>
      <p:sp>
        <p:nvSpPr>
          <p:cNvPr id="4" name="Espace réservé de la date 3">
            <a:extLst>
              <a:ext uri="{FF2B5EF4-FFF2-40B4-BE49-F238E27FC236}">
                <a16:creationId xmlns:a16="http://schemas.microsoft.com/office/drawing/2014/main" id="{04205861-FA81-4E5D-9101-3ED3328E8469}"/>
              </a:ext>
            </a:extLst>
          </p:cNvPr>
          <p:cNvSpPr>
            <a:spLocks noGrp="1"/>
          </p:cNvSpPr>
          <p:nvPr>
            <p:ph type="dt" sz="half" idx="10"/>
          </p:nvPr>
        </p:nvSpPr>
        <p:spPr/>
        <p:txBody>
          <a:bodyPr/>
          <a:lstStyle/>
          <a:p>
            <a:r>
              <a:rPr lang="fr-FR"/>
              <a:t>Paris 2018</a:t>
            </a:r>
            <a:endParaRPr lang="fr-FR" dirty="0"/>
          </a:p>
        </p:txBody>
      </p:sp>
      <p:sp>
        <p:nvSpPr>
          <p:cNvPr id="5" name="Espace réservé du pied de page 4">
            <a:extLst>
              <a:ext uri="{FF2B5EF4-FFF2-40B4-BE49-F238E27FC236}">
                <a16:creationId xmlns:a16="http://schemas.microsoft.com/office/drawing/2014/main" id="{9F0F0FF4-F08B-4162-9F70-FB5DB2A672B7}"/>
              </a:ext>
            </a:extLst>
          </p:cNvPr>
          <p:cNvSpPr>
            <a:spLocks noGrp="1"/>
          </p:cNvSpPr>
          <p:nvPr>
            <p:ph type="ftr" sz="quarter" idx="11"/>
          </p:nvPr>
        </p:nvSpPr>
        <p:spPr/>
        <p:txBody>
          <a:bodyPr/>
          <a:lstStyle/>
          <a:p>
            <a:r>
              <a:rPr lang="fr-FR"/>
              <a:t>I The Next Tech Law Revolution I</a:t>
            </a:r>
            <a:endParaRPr lang="fr-FR" dirty="0"/>
          </a:p>
        </p:txBody>
      </p:sp>
      <p:sp>
        <p:nvSpPr>
          <p:cNvPr id="6" name="Espace réservé du numéro de diapositive 5">
            <a:extLst>
              <a:ext uri="{FF2B5EF4-FFF2-40B4-BE49-F238E27FC236}">
                <a16:creationId xmlns:a16="http://schemas.microsoft.com/office/drawing/2014/main" id="{74CDF495-2F3E-4767-B6B9-0C96EB1E75DD}"/>
              </a:ext>
            </a:extLst>
          </p:cNvPr>
          <p:cNvSpPr>
            <a:spLocks noGrp="1"/>
          </p:cNvSpPr>
          <p:nvPr>
            <p:ph type="sldNum" sz="quarter" idx="12"/>
          </p:nvPr>
        </p:nvSpPr>
        <p:spPr/>
        <p:txBody>
          <a:bodyPr/>
          <a:lstStyle/>
          <a:p>
            <a:fld id="{DE8468DB-4243-4B31-BCEA-CCDEAA782BAE}" type="slidenum">
              <a:rPr lang="fr-FR" smtClean="0"/>
              <a:pPr/>
              <a:t>6</a:t>
            </a:fld>
            <a:endParaRPr lang="fr-FR"/>
          </a:p>
        </p:txBody>
      </p:sp>
      <p:sp>
        <p:nvSpPr>
          <p:cNvPr id="8" name="Titre 7">
            <a:extLst>
              <a:ext uri="{FF2B5EF4-FFF2-40B4-BE49-F238E27FC236}">
                <a16:creationId xmlns:a16="http://schemas.microsoft.com/office/drawing/2014/main" id="{1599F9A1-B5E4-4203-9043-B395AA1804E8}"/>
              </a:ext>
            </a:extLst>
          </p:cNvPr>
          <p:cNvSpPr>
            <a:spLocks noGrp="1"/>
          </p:cNvSpPr>
          <p:nvPr>
            <p:ph type="title"/>
          </p:nvPr>
        </p:nvSpPr>
        <p:spPr/>
        <p:txBody>
          <a:bodyPr>
            <a:normAutofit fontScale="90000"/>
          </a:bodyPr>
          <a:lstStyle/>
          <a:p>
            <a:r>
              <a:rPr lang="fr-FR" dirty="0"/>
              <a:t>Où poursuivre un contrefacteur en cas d'atteinte à un droit de PI - une règle simple mais qui devient complexe</a:t>
            </a:r>
          </a:p>
        </p:txBody>
      </p:sp>
      <p:pic>
        <p:nvPicPr>
          <p:cNvPr id="9" name="Bild 8" descr="v_boetticher_logo_CMY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94734" y="6299012"/>
            <a:ext cx="1524000" cy="312420"/>
          </a:xfrm>
          <a:prstGeom prst="rect">
            <a:avLst/>
          </a:prstGeom>
          <a:noFill/>
          <a:ln>
            <a:noFill/>
          </a:ln>
        </p:spPr>
      </p:pic>
    </p:spTree>
    <p:extLst>
      <p:ext uri="{BB962C8B-B14F-4D97-AF65-F5344CB8AC3E}">
        <p14:creationId xmlns:p14="http://schemas.microsoft.com/office/powerpoint/2010/main" val="174782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36B1D48-3B31-4246-98E3-AEB95AFBB922}"/>
              </a:ext>
            </a:extLst>
          </p:cNvPr>
          <p:cNvSpPr>
            <a:spLocks noGrp="1"/>
          </p:cNvSpPr>
          <p:nvPr>
            <p:ph idx="4294967295"/>
          </p:nvPr>
        </p:nvSpPr>
        <p:spPr>
          <a:xfrm>
            <a:off x="838200" y="1825625"/>
            <a:ext cx="10515600" cy="4351338"/>
          </a:xfrm>
          <a:prstGeom prst="rect">
            <a:avLst/>
          </a:prstGeom>
        </p:spPr>
        <p:txBody>
          <a:bodyPr/>
          <a:lstStyle/>
          <a:p>
            <a:endParaRPr lang="fr-FR" sz="2000" dirty="0" err="1">
              <a:latin typeface="Gulim" panose="020B0600000101010101" pitchFamily="34" charset="-127"/>
              <a:ea typeface="Gulim" panose="020B0600000101010101" pitchFamily="34" charset="-127"/>
            </a:endParaRPr>
          </a:p>
          <a:p>
            <a:pPr marL="0" indent="0" algn="just">
              <a:buNone/>
            </a:pPr>
            <a:endParaRPr lang="fr-FR" sz="2000" dirty="0" err="1">
              <a:latin typeface="Gulim" panose="020B0600000101010101" pitchFamily="34" charset="-127"/>
              <a:ea typeface="Gulim" panose="020B0600000101010101" pitchFamily="34" charset="-127"/>
            </a:endParaRPr>
          </a:p>
        </p:txBody>
      </p:sp>
      <p:sp>
        <p:nvSpPr>
          <p:cNvPr id="4" name="Espace réservé de la date 3">
            <a:extLst>
              <a:ext uri="{FF2B5EF4-FFF2-40B4-BE49-F238E27FC236}">
                <a16:creationId xmlns:a16="http://schemas.microsoft.com/office/drawing/2014/main" id="{04205861-FA81-4E5D-9101-3ED3328E8469}"/>
              </a:ext>
            </a:extLst>
          </p:cNvPr>
          <p:cNvSpPr>
            <a:spLocks noGrp="1"/>
          </p:cNvSpPr>
          <p:nvPr>
            <p:ph type="dt" sz="half" idx="10"/>
          </p:nvPr>
        </p:nvSpPr>
        <p:spPr/>
        <p:txBody>
          <a:bodyPr/>
          <a:lstStyle/>
          <a:p>
            <a:r>
              <a:rPr lang="fr-FR"/>
              <a:t>Paris 2018</a:t>
            </a:r>
            <a:endParaRPr lang="fr-FR" dirty="0"/>
          </a:p>
        </p:txBody>
      </p:sp>
      <p:sp>
        <p:nvSpPr>
          <p:cNvPr id="5" name="Espace réservé du pied de page 4">
            <a:extLst>
              <a:ext uri="{FF2B5EF4-FFF2-40B4-BE49-F238E27FC236}">
                <a16:creationId xmlns:a16="http://schemas.microsoft.com/office/drawing/2014/main" id="{9F0F0FF4-F08B-4162-9F70-FB5DB2A672B7}"/>
              </a:ext>
            </a:extLst>
          </p:cNvPr>
          <p:cNvSpPr>
            <a:spLocks noGrp="1"/>
          </p:cNvSpPr>
          <p:nvPr>
            <p:ph type="ftr" sz="quarter" idx="11"/>
          </p:nvPr>
        </p:nvSpPr>
        <p:spPr/>
        <p:txBody>
          <a:bodyPr/>
          <a:lstStyle/>
          <a:p>
            <a:r>
              <a:rPr lang="fr-FR"/>
              <a:t>I The Next Tech Law Revolution I</a:t>
            </a:r>
            <a:endParaRPr lang="fr-FR" dirty="0"/>
          </a:p>
        </p:txBody>
      </p:sp>
      <p:sp>
        <p:nvSpPr>
          <p:cNvPr id="6" name="Espace réservé du numéro de diapositive 5">
            <a:extLst>
              <a:ext uri="{FF2B5EF4-FFF2-40B4-BE49-F238E27FC236}">
                <a16:creationId xmlns:a16="http://schemas.microsoft.com/office/drawing/2014/main" id="{74CDF495-2F3E-4767-B6B9-0C96EB1E75DD}"/>
              </a:ext>
            </a:extLst>
          </p:cNvPr>
          <p:cNvSpPr>
            <a:spLocks noGrp="1"/>
          </p:cNvSpPr>
          <p:nvPr>
            <p:ph type="sldNum" sz="quarter" idx="12"/>
          </p:nvPr>
        </p:nvSpPr>
        <p:spPr/>
        <p:txBody>
          <a:bodyPr/>
          <a:lstStyle/>
          <a:p>
            <a:fld id="{DE8468DB-4243-4B31-BCEA-CCDEAA782BAE}" type="slidenum">
              <a:rPr lang="fr-FR" smtClean="0"/>
              <a:pPr/>
              <a:t>7</a:t>
            </a:fld>
            <a:endParaRPr lang="fr-FR"/>
          </a:p>
        </p:txBody>
      </p:sp>
      <p:sp>
        <p:nvSpPr>
          <p:cNvPr id="8" name="Titre 7">
            <a:extLst>
              <a:ext uri="{FF2B5EF4-FFF2-40B4-BE49-F238E27FC236}">
                <a16:creationId xmlns:a16="http://schemas.microsoft.com/office/drawing/2014/main" id="{1599F9A1-B5E4-4203-9043-B395AA1804E8}"/>
              </a:ext>
            </a:extLst>
          </p:cNvPr>
          <p:cNvSpPr>
            <a:spLocks noGrp="1"/>
          </p:cNvSpPr>
          <p:nvPr>
            <p:ph type="title"/>
          </p:nvPr>
        </p:nvSpPr>
        <p:spPr/>
        <p:txBody>
          <a:bodyPr>
            <a:normAutofit fontScale="90000"/>
          </a:bodyPr>
          <a:lstStyle/>
          <a:p>
            <a:r>
              <a:rPr lang="fr-FR" dirty="0"/>
              <a:t>Où poursuivre un contrefacteur en cas d'atteinte à un droit de PI - une règle simple qui devient complexe</a:t>
            </a:r>
          </a:p>
        </p:txBody>
      </p:sp>
      <p:pic>
        <p:nvPicPr>
          <p:cNvPr id="9" name="Bild 8" descr="v_boetticher_logo_CMY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94734" y="6299012"/>
            <a:ext cx="1524000" cy="312420"/>
          </a:xfrm>
          <a:prstGeom prst="rect">
            <a:avLst/>
          </a:prstGeom>
          <a:noFill/>
          <a:ln>
            <a:noFill/>
          </a:ln>
        </p:spPr>
      </p:pic>
      <p:pic>
        <p:nvPicPr>
          <p:cNvPr id="10" name="Bildplatzhalter 7" descr="Brandi-Dohrn2.tif"/>
          <p:cNvPicPr>
            <a:picLocks noChangeAspect="1"/>
          </p:cNvPicPr>
          <p:nvPr/>
        </p:nvPicPr>
        <p:blipFill>
          <a:blip r:embed="rId3">
            <a:extLst>
              <a:ext uri="{28A0092B-C50C-407E-A947-70E740481C1C}">
                <a14:useLocalDpi xmlns:a14="http://schemas.microsoft.com/office/drawing/2010/main" val="0"/>
              </a:ext>
            </a:extLst>
          </a:blip>
          <a:srcRect l="6480" r="6480"/>
          <a:stretch>
            <a:fillRect/>
          </a:stretch>
        </p:blipFill>
        <p:spPr bwMode="auto">
          <a:xfrm>
            <a:off x="0" y="1600200"/>
            <a:ext cx="2700338" cy="4679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feld 1"/>
          <p:cNvSpPr txBox="1"/>
          <p:nvPr/>
        </p:nvSpPr>
        <p:spPr>
          <a:xfrm>
            <a:off x="3449271" y="1693428"/>
            <a:ext cx="7745183" cy="4678204"/>
          </a:xfrm>
          <a:prstGeom prst="rect">
            <a:avLst/>
          </a:prstGeom>
          <a:noFill/>
        </p:spPr>
        <p:txBody>
          <a:bodyPr wrap="square" rtlCol="0">
            <a:spAutoFit/>
          </a:bodyPr>
          <a:lstStyle/>
          <a:p>
            <a:pPr lvl="0" algn="r" fontAlgn="base">
              <a:spcBef>
                <a:spcPct val="0"/>
              </a:spcBef>
              <a:spcAft>
                <a:spcPct val="0"/>
              </a:spcAft>
              <a:defRPr/>
            </a:pPr>
            <a:r>
              <a:rPr lang="de-DE" sz="7200" kern="0" spc="150" dirty="0">
                <a:ln w="11430"/>
                <a:effectLst>
                  <a:outerShdw blurRad="25400" algn="tl" rotWithShape="0">
                    <a:srgbClr val="000000">
                      <a:alpha val="43000"/>
                    </a:srgbClr>
                  </a:outerShdw>
                </a:effectLst>
                <a:latin typeface="Arial Bold"/>
                <a:cs typeface="Arial Bold"/>
              </a:rPr>
              <a:t>Merci !</a:t>
            </a:r>
            <a:endParaRPr lang="de-DE" sz="2400" kern="0" spc="150" dirty="0">
              <a:ln w="11430"/>
              <a:effectLst>
                <a:outerShdw blurRad="25400" algn="tl" rotWithShape="0">
                  <a:srgbClr val="000000">
                    <a:alpha val="43000"/>
                  </a:srgbClr>
                </a:outerShdw>
              </a:effectLst>
              <a:latin typeface="Arial Bold"/>
              <a:cs typeface="Arial Bold"/>
            </a:endParaRPr>
          </a:p>
          <a:p>
            <a:pPr lvl="0" algn="r" fontAlgn="base">
              <a:spcBef>
                <a:spcPct val="0"/>
              </a:spcBef>
              <a:spcAft>
                <a:spcPct val="0"/>
              </a:spcAft>
              <a:defRPr/>
            </a:pPr>
            <a:endParaRPr lang="de-DE" sz="2400" kern="0" spc="150" dirty="0">
              <a:ln w="11430"/>
              <a:effectLst>
                <a:outerShdw blurRad="25400" algn="tl" rotWithShape="0">
                  <a:srgbClr val="000000">
                    <a:alpha val="43000"/>
                  </a:srgbClr>
                </a:outerShdw>
              </a:effectLst>
              <a:latin typeface="Arial Bold"/>
              <a:cs typeface="Arial Bold"/>
            </a:endParaRPr>
          </a:p>
          <a:p>
            <a:pPr lvl="0" algn="r" fontAlgn="base">
              <a:spcBef>
                <a:spcPct val="0"/>
              </a:spcBef>
              <a:spcAft>
                <a:spcPct val="0"/>
              </a:spcAft>
              <a:defRPr/>
            </a:pPr>
            <a:r>
              <a:rPr lang="de-DE" sz="2000" b="1" kern="0" spc="150" dirty="0">
                <a:ln w="11430"/>
                <a:effectLst>
                  <a:outerShdw blurRad="25400" algn="tl" rotWithShape="0">
                    <a:srgbClr val="000000">
                      <a:alpha val="43000"/>
                    </a:srgbClr>
                  </a:outerShdw>
                </a:effectLst>
                <a:latin typeface="Arial"/>
                <a:cs typeface="Arial"/>
              </a:rPr>
              <a:t>					Dr. Anselm Brandi-</a:t>
            </a:r>
            <a:r>
              <a:rPr lang="de-DE" sz="2000" b="1" kern="0" spc="150" dirty="0" err="1">
                <a:ln w="11430"/>
                <a:effectLst>
                  <a:outerShdw blurRad="25400" algn="tl" rotWithShape="0">
                    <a:srgbClr val="000000">
                      <a:alpha val="43000"/>
                    </a:srgbClr>
                  </a:outerShdw>
                </a:effectLst>
                <a:latin typeface="Arial"/>
                <a:cs typeface="Arial"/>
              </a:rPr>
              <a:t>Dohrn</a:t>
            </a:r>
            <a:r>
              <a:rPr lang="de-DE" sz="2000" b="1" kern="0" spc="150" dirty="0">
                <a:ln w="11430"/>
                <a:effectLst>
                  <a:outerShdw blurRad="25400" algn="tl" rotWithShape="0">
                    <a:srgbClr val="000000">
                      <a:alpha val="43000"/>
                    </a:srgbClr>
                  </a:outerShdw>
                </a:effectLst>
                <a:latin typeface="Arial"/>
                <a:cs typeface="Arial"/>
              </a:rPr>
              <a:t>, </a:t>
            </a:r>
            <a:r>
              <a:rPr lang="de-DE" sz="2000" b="1" kern="0" spc="150" dirty="0" err="1">
                <a:ln w="11430"/>
                <a:effectLst>
                  <a:outerShdw blurRad="25400" algn="tl" rotWithShape="0">
                    <a:srgbClr val="000000">
                      <a:alpha val="43000"/>
                    </a:srgbClr>
                  </a:outerShdw>
                </a:effectLst>
                <a:latin typeface="Arial"/>
                <a:cs typeface="Arial"/>
              </a:rPr>
              <a:t>maître</a:t>
            </a:r>
            <a:r>
              <a:rPr lang="de-DE" sz="2000" b="1" kern="0" spc="150" dirty="0">
                <a:ln w="11430"/>
                <a:effectLst>
                  <a:outerShdw blurRad="25400" algn="tl" rotWithShape="0">
                    <a:srgbClr val="000000">
                      <a:alpha val="43000"/>
                    </a:srgbClr>
                  </a:outerShdw>
                </a:effectLst>
                <a:latin typeface="Arial"/>
                <a:cs typeface="Arial"/>
              </a:rPr>
              <a:t> en </a:t>
            </a:r>
            <a:r>
              <a:rPr lang="de-DE" sz="2000" b="1" kern="0" spc="150" dirty="0" err="1">
                <a:ln w="11430"/>
                <a:effectLst>
                  <a:outerShdw blurRad="25400" algn="tl" rotWithShape="0">
                    <a:srgbClr val="000000">
                      <a:alpha val="43000"/>
                    </a:srgbClr>
                  </a:outerShdw>
                </a:effectLst>
                <a:latin typeface="Arial"/>
                <a:cs typeface="Arial"/>
              </a:rPr>
              <a:t>droit</a:t>
            </a:r>
            <a:endParaRPr lang="de-DE" sz="2000" b="1" kern="0" spc="150" dirty="0">
              <a:ln w="11430"/>
              <a:effectLst>
                <a:outerShdw blurRad="25400" algn="tl" rotWithShape="0">
                  <a:srgbClr val="000000">
                    <a:alpha val="43000"/>
                  </a:srgbClr>
                </a:outerShdw>
              </a:effectLst>
              <a:latin typeface="Arial"/>
              <a:cs typeface="Arial"/>
            </a:endParaRPr>
          </a:p>
          <a:p>
            <a:pPr lvl="0" algn="r" fontAlgn="base">
              <a:spcBef>
                <a:spcPct val="0"/>
              </a:spcBef>
              <a:spcAft>
                <a:spcPct val="0"/>
              </a:spcAft>
              <a:defRPr/>
            </a:pPr>
            <a:r>
              <a:rPr lang="de-DE" kern="0" spc="150" dirty="0">
                <a:ln w="11430"/>
                <a:effectLst>
                  <a:outerShdw blurRad="25400" algn="tl" rotWithShape="0">
                    <a:srgbClr val="000000">
                      <a:alpha val="43000"/>
                    </a:srgbClr>
                  </a:outerShdw>
                </a:effectLst>
                <a:latin typeface="Arial"/>
                <a:cs typeface="Arial"/>
              </a:rPr>
              <a:t>							Fachanwalt für Gewerblichen Rechtsschutz</a:t>
            </a:r>
          </a:p>
          <a:p>
            <a:pPr lvl="0" algn="r" fontAlgn="base">
              <a:spcBef>
                <a:spcPct val="0"/>
              </a:spcBef>
              <a:spcAft>
                <a:spcPct val="0"/>
              </a:spcAft>
              <a:defRPr/>
            </a:pPr>
            <a:r>
              <a:rPr lang="de-DE" i="1" kern="0" spc="150" dirty="0">
                <a:ln w="11430"/>
                <a:effectLst>
                  <a:outerShdw blurRad="25400" algn="tl" rotWithShape="0">
                    <a:srgbClr val="000000">
                      <a:alpha val="43000"/>
                    </a:srgbClr>
                  </a:outerShdw>
                </a:effectLst>
                <a:latin typeface="Arial"/>
                <a:cs typeface="Arial"/>
              </a:rPr>
              <a:t>				Certified Licensing Professional (CLP)</a:t>
            </a:r>
          </a:p>
          <a:p>
            <a:pPr lvl="0" algn="r" fontAlgn="base">
              <a:spcBef>
                <a:spcPct val="0"/>
              </a:spcBef>
              <a:spcAft>
                <a:spcPct val="0"/>
              </a:spcAft>
              <a:defRPr/>
            </a:pPr>
            <a:r>
              <a:rPr lang="fr-FR" kern="0" spc="150" dirty="0">
                <a:ln w="11430"/>
                <a:effectLst>
                  <a:outerShdw blurRad="25400" algn="tl" rotWithShape="0">
                    <a:srgbClr val="000000">
                      <a:alpha val="43000"/>
                    </a:srgbClr>
                  </a:outerShdw>
                </a:effectLst>
                <a:latin typeface="Arial"/>
                <a:cs typeface="Arial"/>
              </a:rPr>
              <a:t>Professeur adjoint à l'Institut </a:t>
            </a:r>
            <a:r>
              <a:rPr lang="fr-FR" kern="0" spc="150" dirty="0" err="1">
                <a:ln w="11430"/>
                <a:effectLst>
                  <a:outerShdw blurRad="25400" algn="tl" rotWithShape="0">
                    <a:srgbClr val="000000">
                      <a:alpha val="43000"/>
                    </a:srgbClr>
                  </a:outerShdw>
                </a:effectLst>
                <a:latin typeface="Arial"/>
                <a:cs typeface="Arial"/>
              </a:rPr>
              <a:t>Hasso-Plattner</a:t>
            </a:r>
            <a:r>
              <a:rPr lang="fr-FR" kern="0" spc="150" dirty="0">
                <a:ln w="11430"/>
                <a:effectLst>
                  <a:outerShdw blurRad="25400" algn="tl" rotWithShape="0">
                    <a:srgbClr val="000000">
                      <a:alpha val="43000"/>
                    </a:srgbClr>
                  </a:outerShdw>
                </a:effectLst>
                <a:latin typeface="Arial"/>
                <a:cs typeface="Arial"/>
              </a:rPr>
              <a:t> </a:t>
            </a:r>
          </a:p>
          <a:p>
            <a:pPr lvl="0" algn="r" fontAlgn="base">
              <a:spcBef>
                <a:spcPct val="0"/>
              </a:spcBef>
              <a:spcAft>
                <a:spcPct val="0"/>
              </a:spcAft>
              <a:defRPr/>
            </a:pPr>
            <a:r>
              <a:rPr lang="fr-FR" kern="0" spc="150" dirty="0">
                <a:ln w="11430"/>
                <a:effectLst>
                  <a:outerShdw blurRad="25400" algn="tl" rotWithShape="0">
                    <a:srgbClr val="000000">
                      <a:alpha val="43000"/>
                    </a:srgbClr>
                  </a:outerShdw>
                </a:effectLst>
                <a:latin typeface="Arial"/>
                <a:cs typeface="Arial"/>
              </a:rPr>
              <a:t>(Université de Potsdam)</a:t>
            </a:r>
            <a:endParaRPr lang="de-DE" kern="0" spc="150" dirty="0">
              <a:ln w="11430"/>
              <a:effectLst>
                <a:outerShdw blurRad="25400" algn="tl" rotWithShape="0">
                  <a:srgbClr val="000000">
                    <a:alpha val="43000"/>
                  </a:srgbClr>
                </a:outerShdw>
              </a:effectLst>
              <a:latin typeface="Arial"/>
              <a:cs typeface="Arial"/>
            </a:endParaRPr>
          </a:p>
          <a:p>
            <a:pPr lvl="0" algn="r" fontAlgn="base">
              <a:spcBef>
                <a:spcPct val="0"/>
              </a:spcBef>
              <a:spcAft>
                <a:spcPct val="0"/>
              </a:spcAft>
              <a:defRPr/>
            </a:pPr>
            <a:endParaRPr lang="de-DE" kern="0" spc="150" dirty="0">
              <a:ln w="11430"/>
              <a:effectLst>
                <a:outerShdw blurRad="25400" algn="tl" rotWithShape="0">
                  <a:srgbClr val="000000">
                    <a:alpha val="43000"/>
                  </a:srgbClr>
                </a:outerShdw>
              </a:effectLst>
              <a:latin typeface="Arial"/>
              <a:cs typeface="Arial"/>
            </a:endParaRPr>
          </a:p>
          <a:p>
            <a:pPr lvl="0" algn="r" fontAlgn="base">
              <a:spcBef>
                <a:spcPct val="0"/>
              </a:spcBef>
              <a:spcAft>
                <a:spcPct val="0"/>
              </a:spcAft>
              <a:defRPr/>
            </a:pPr>
            <a:r>
              <a:rPr lang="de-DE" kern="0" spc="150" dirty="0">
                <a:ln w="11430"/>
                <a:effectLst>
                  <a:outerShdw blurRad="25400" algn="tl" rotWithShape="0">
                    <a:srgbClr val="000000">
                      <a:alpha val="43000"/>
                    </a:srgbClr>
                  </a:outerShdw>
                </a:effectLst>
                <a:latin typeface="Arial"/>
                <a:cs typeface="Arial"/>
              </a:rPr>
              <a:t>abrandi-dohrn@boetticher.com</a:t>
            </a:r>
          </a:p>
          <a:p>
            <a:pPr lvl="0" algn="r" fontAlgn="base">
              <a:spcBef>
                <a:spcPct val="0"/>
              </a:spcBef>
              <a:spcAft>
                <a:spcPct val="0"/>
              </a:spcAft>
              <a:defRPr/>
            </a:pPr>
            <a:r>
              <a:rPr lang="de-DE" kern="0" spc="150" dirty="0">
                <a:ln w="11430"/>
                <a:effectLst>
                  <a:outerShdw blurRad="25400" algn="tl" rotWithShape="0">
                    <a:srgbClr val="000000">
                      <a:alpha val="43000"/>
                    </a:srgbClr>
                  </a:outerShdw>
                </a:effectLst>
                <a:latin typeface="Arial"/>
                <a:cs typeface="Arial"/>
              </a:rPr>
              <a:t>Tel.: +49-30-61 68 94 03</a:t>
            </a:r>
          </a:p>
        </p:txBody>
      </p:sp>
    </p:spTree>
    <p:extLst>
      <p:ext uri="{BB962C8B-B14F-4D97-AF65-F5344CB8AC3E}">
        <p14:creationId xmlns:p14="http://schemas.microsoft.com/office/powerpoint/2010/main" val="261383440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TotalTime>
  <Words>507</Words>
  <Application>Microsoft Office PowerPoint</Application>
  <PresentationFormat>Grand écran</PresentationFormat>
  <Paragraphs>68</Paragraphs>
  <Slides>7</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7</vt:i4>
      </vt:variant>
    </vt:vector>
  </HeadingPairs>
  <TitlesOfParts>
    <vt:vector size="13" baseType="lpstr">
      <vt:lpstr>Gulim</vt:lpstr>
      <vt:lpstr>Arial</vt:lpstr>
      <vt:lpstr>Arial Bold</vt:lpstr>
      <vt:lpstr>Calibri</vt:lpstr>
      <vt:lpstr>Mangal</vt:lpstr>
      <vt:lpstr>Thème Office</vt:lpstr>
      <vt:lpstr>Présentation PowerPoint</vt:lpstr>
      <vt:lpstr>Présentation PowerPoint</vt:lpstr>
      <vt:lpstr>Où poursuivre un contrefacteur en cas d'atteinte à un droit de PI - une règle simple qui devient complexe</vt:lpstr>
      <vt:lpstr>Où poursuivre un contrefacteur en cas d'atteinte à un droit de PI - une règle simple qui devient complexe</vt:lpstr>
      <vt:lpstr>Où poursuivre un contrefacteur en cas d'atteinte à un droit de PI - une règle simple qui devient complexe</vt:lpstr>
      <vt:lpstr>Où poursuivre un contrefacteur en cas d'atteinte à un droit de PI - une règle simple mais qui devient complexe</vt:lpstr>
      <vt:lpstr>Où poursuivre un contrefacteur en cas d'atteinte à un droit de PI - une règle simple qui devient complexe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latournerie wolfrom</dc:creator>
  <cp:lastModifiedBy>lwa</cp:lastModifiedBy>
  <cp:revision>54</cp:revision>
  <dcterms:created xsi:type="dcterms:W3CDTF">2018-04-20T10:45:39Z</dcterms:created>
  <dcterms:modified xsi:type="dcterms:W3CDTF">2018-06-01T16:32:06Z</dcterms:modified>
</cp:coreProperties>
</file>